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79" r:id="rId2"/>
    <p:sldId id="294" r:id="rId3"/>
    <p:sldId id="281" r:id="rId4"/>
    <p:sldId id="293" r:id="rId5"/>
    <p:sldId id="291" r:id="rId6"/>
    <p:sldId id="295" r:id="rId7"/>
    <p:sldId id="275" r:id="rId8"/>
    <p:sldId id="297" r:id="rId9"/>
    <p:sldId id="296" r:id="rId10"/>
    <p:sldId id="288" r:id="rId11"/>
    <p:sldId id="28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B1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04" autoAdjust="0"/>
    <p:restoredTop sz="94788" autoAdjust="0"/>
  </p:normalViewPr>
  <p:slideViewPr>
    <p:cSldViewPr snapToGrid="0" snapToObjects="1">
      <p:cViewPr varScale="1">
        <p:scale>
          <a:sx n="44" d="100"/>
          <a:sy n="44" d="100"/>
        </p:scale>
        <p:origin x="208" y="11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695A00-061A-C243-BBD2-8911602092ED}" type="datetimeFigureOut">
              <a:rPr lang="en-US" smtClean="0"/>
              <a:t>6/4/19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921645-C22E-CB43-B7A2-89168C4DC8E7}" type="slidenum">
              <a:rPr lang="en-US" smtClean="0"/>
              <a:t>‹#›</a:t>
            </a:fld>
            <a:endParaRPr lang="en-US"/>
          </a:p>
        </p:txBody>
      </p:sp>
    </p:spTree>
    <p:extLst>
      <p:ext uri="{BB962C8B-B14F-4D97-AF65-F5344CB8AC3E}">
        <p14:creationId xmlns:p14="http://schemas.microsoft.com/office/powerpoint/2010/main" val="1391503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Global SLR</a:t>
            </a:r>
            <a:r>
              <a:rPr lang="en-US" baseline="0" dirty="0"/>
              <a:t> is estimated to range from 0.2 to 2 meters by 2100, depending on changes in the Polar Regions and other ecological impacts that may expedite climate change (positive feedback cycles, tipping points, ocean acidification, etc.)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To address this uncertainty in planning, a scenario approach can be used to aid policy-makers when planning how to best adapt and prepare for future sea level rise.</a:t>
            </a:r>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2</a:t>
            </a:fld>
            <a:endParaRPr lang="en-US"/>
          </a:p>
        </p:txBody>
      </p:sp>
    </p:spTree>
    <p:extLst>
      <p:ext uri="{BB962C8B-B14F-4D97-AF65-F5344CB8AC3E}">
        <p14:creationId xmlns:p14="http://schemas.microsoft.com/office/powerpoint/2010/main" val="14543243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sym typeface="Wingdings"/>
              </a:rPr>
              <a:t>Spend to the point where the Marginal Benefit of an additional dollar equals the Marginal Cost of that dollar</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a:sym typeface="Wingdings"/>
            </a:endParaRPr>
          </a:p>
          <a:p>
            <a:pPr marL="171450" marR="0" lvl="1" indent="-171450" algn="l" defTabSz="914400" rtl="0" eaLnBrk="1" fontAlgn="auto" latinLnBrk="0" hangingPunct="1">
              <a:lnSpc>
                <a:spcPct val="100000"/>
              </a:lnSpc>
              <a:spcBef>
                <a:spcPts val="0"/>
              </a:spcBef>
              <a:spcAft>
                <a:spcPts val="0"/>
              </a:spcAft>
              <a:buClrTx/>
              <a:buSzTx/>
              <a:buFont typeface="Arial"/>
              <a:buChar char="•"/>
              <a:tabLst/>
              <a:defRPr/>
            </a:pPr>
            <a:r>
              <a:rPr lang="en-US" dirty="0">
                <a:sym typeface="Wingdings"/>
              </a:rPr>
              <a:t>At Q’ the marginal</a:t>
            </a:r>
            <a:r>
              <a:rPr lang="en-US" baseline="0" dirty="0">
                <a:sym typeface="Wingdings"/>
              </a:rPr>
              <a:t> benefit of one more unit of Q is greater than the marginal cost of one more unit, so we should have more Q.</a:t>
            </a:r>
          </a:p>
          <a:p>
            <a:pPr marL="171450" marR="0" lvl="1" indent="-171450" algn="l" defTabSz="914400" rtl="0" eaLnBrk="1" fontAlgn="auto" latinLnBrk="0" hangingPunct="1">
              <a:lnSpc>
                <a:spcPct val="100000"/>
              </a:lnSpc>
              <a:spcBef>
                <a:spcPts val="0"/>
              </a:spcBef>
              <a:spcAft>
                <a:spcPts val="0"/>
              </a:spcAft>
              <a:buClrTx/>
              <a:buSzTx/>
              <a:buFont typeface="Arial"/>
              <a:buChar char="•"/>
              <a:tabLst/>
              <a:defRPr/>
            </a:pPr>
            <a:r>
              <a:rPr lang="en-US" baseline="0" dirty="0">
                <a:sym typeface="Wingdings"/>
              </a:rPr>
              <a:t>At Q’’, the marginal cost is greater than the marginal benefit received, so we should have less Q. </a:t>
            </a:r>
          </a:p>
          <a:p>
            <a:pPr marL="0" marR="0" lvl="1" indent="0" algn="l" defTabSz="914400" rtl="0" eaLnBrk="1" fontAlgn="auto" latinLnBrk="0" hangingPunct="1">
              <a:lnSpc>
                <a:spcPct val="100000"/>
              </a:lnSpc>
              <a:spcBef>
                <a:spcPts val="0"/>
              </a:spcBef>
              <a:spcAft>
                <a:spcPts val="0"/>
              </a:spcAft>
              <a:buClrTx/>
              <a:buSzTx/>
              <a:buFont typeface="Arial"/>
              <a:buNone/>
              <a:tabLst/>
              <a:defRPr/>
            </a:pPr>
            <a:endParaRPr lang="en-US" baseline="0" dirty="0">
              <a:sym typeface="Wingdings"/>
            </a:endParaRPr>
          </a:p>
          <a:p>
            <a:pPr marL="0" marR="0" lvl="1" indent="0" algn="l" defTabSz="914400" rtl="0" eaLnBrk="1" fontAlgn="auto" latinLnBrk="0" hangingPunct="1">
              <a:lnSpc>
                <a:spcPct val="100000"/>
              </a:lnSpc>
              <a:spcBef>
                <a:spcPts val="0"/>
              </a:spcBef>
              <a:spcAft>
                <a:spcPts val="0"/>
              </a:spcAft>
              <a:buClrTx/>
              <a:buSzTx/>
              <a:buFont typeface="Arial"/>
              <a:buNone/>
              <a:tabLst/>
              <a:defRPr/>
            </a:pPr>
            <a:r>
              <a:rPr lang="en-US" b="1" baseline="0" dirty="0">
                <a:sym typeface="Wingdings"/>
              </a:rPr>
              <a:t>How could this be applied to SLR in Tacoma?</a:t>
            </a:r>
          </a:p>
          <a:p>
            <a:pPr marL="0" marR="0" lvl="1" indent="0" algn="l" defTabSz="914400" rtl="0" eaLnBrk="1" fontAlgn="auto" latinLnBrk="0" hangingPunct="1">
              <a:lnSpc>
                <a:spcPct val="100000"/>
              </a:lnSpc>
              <a:spcBef>
                <a:spcPts val="0"/>
              </a:spcBef>
              <a:spcAft>
                <a:spcPts val="0"/>
              </a:spcAft>
              <a:buClrTx/>
              <a:buSzTx/>
              <a:buFont typeface="Arial"/>
              <a:buNone/>
              <a:tabLst/>
              <a:defRPr/>
            </a:pPr>
            <a:r>
              <a:rPr lang="en-US" dirty="0">
                <a:sym typeface="Wingdings"/>
              </a:rPr>
              <a:t>Benefits </a:t>
            </a:r>
            <a:r>
              <a:rPr lang="mr-IN" dirty="0">
                <a:sym typeface="Wingdings"/>
              </a:rPr>
              <a:t>–</a:t>
            </a:r>
            <a:r>
              <a:rPr lang="en-US" dirty="0">
                <a:sym typeface="Wingdings"/>
              </a:rPr>
              <a:t> avoided damages from flooding</a:t>
            </a:r>
          </a:p>
          <a:p>
            <a:pPr marL="0" marR="0" lvl="1" indent="0" algn="l" defTabSz="914400" rtl="0" eaLnBrk="1" fontAlgn="auto" latinLnBrk="0" hangingPunct="1">
              <a:lnSpc>
                <a:spcPct val="100000"/>
              </a:lnSpc>
              <a:spcBef>
                <a:spcPts val="0"/>
              </a:spcBef>
              <a:spcAft>
                <a:spcPts val="0"/>
              </a:spcAft>
              <a:buClrTx/>
              <a:buSzTx/>
              <a:buFont typeface="Arial"/>
              <a:buNone/>
              <a:tabLst/>
              <a:defRPr/>
            </a:pPr>
            <a:r>
              <a:rPr lang="en-US" dirty="0">
                <a:sym typeface="Wingdings"/>
              </a:rPr>
              <a:t>Costs</a:t>
            </a:r>
            <a:r>
              <a:rPr lang="en-US" baseline="0" dirty="0">
                <a:sym typeface="Wingdings"/>
              </a:rPr>
              <a:t> </a:t>
            </a:r>
            <a:r>
              <a:rPr lang="mr-IN" baseline="0" dirty="0">
                <a:sym typeface="Wingdings"/>
              </a:rPr>
              <a:t>–</a:t>
            </a:r>
            <a:r>
              <a:rPr lang="en-US" baseline="0" dirty="0">
                <a:sym typeface="Wingdings"/>
              </a:rPr>
              <a:t> material and labor costs of building flood protection (e.g. sea walls)</a:t>
            </a:r>
          </a:p>
          <a:p>
            <a:pPr marL="0" marR="0" lvl="1" indent="0" algn="l" defTabSz="914400" rtl="0" eaLnBrk="1" fontAlgn="auto" latinLnBrk="0" hangingPunct="1">
              <a:lnSpc>
                <a:spcPct val="100000"/>
              </a:lnSpc>
              <a:spcBef>
                <a:spcPts val="0"/>
              </a:spcBef>
              <a:spcAft>
                <a:spcPts val="0"/>
              </a:spcAft>
              <a:buClrTx/>
              <a:buSzTx/>
              <a:buFont typeface="Arial"/>
              <a:buNone/>
              <a:tabLst/>
              <a:defRPr/>
            </a:pPr>
            <a:r>
              <a:rPr lang="en-US" baseline="0" dirty="0">
                <a:sym typeface="Wingdings"/>
              </a:rPr>
              <a:t>The city should spend money on flood protection only up to the point where the cost of one more dollar of protection is equal to the benefit of that protection in avoided damages. </a:t>
            </a:r>
            <a:endParaRPr lang="en-US" dirty="0">
              <a:sym typeface="Wingdings"/>
            </a:endParaRPr>
          </a:p>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11</a:t>
            </a:fld>
            <a:endParaRPr lang="en-US"/>
          </a:p>
        </p:txBody>
      </p:sp>
    </p:spTree>
    <p:extLst>
      <p:ext uri="{BB962C8B-B14F-4D97-AF65-F5344CB8AC3E}">
        <p14:creationId xmlns:p14="http://schemas.microsoft.com/office/powerpoint/2010/main" val="1913054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4 sea level rise scenarios</a:t>
            </a:r>
            <a:r>
              <a:rPr lang="en-US" baseline="0" dirty="0"/>
              <a:t> and projections on Risk Finder are based on a Department of Defense report by Hall et al. 2016 (citation below), illustrated in the graph. </a:t>
            </a:r>
          </a:p>
          <a:p>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Recent studies have modeled a possible “extreme” scenario that would occur if some parts of the Antarctic Ice sheet begin to collapse sooner than expected by scientists. This is a low probability outcome, but would result in catastrophic damages to coastal cities around the globe.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Hall, J.A., S. Gill, J. </a:t>
            </a:r>
            <a:r>
              <a:rPr lang="en-US" sz="1200" kern="1200" dirty="0" err="1">
                <a:solidFill>
                  <a:schemeClr val="tx1"/>
                </a:solidFill>
                <a:effectLst/>
                <a:latin typeface="+mn-lt"/>
                <a:ea typeface="+mn-ea"/>
                <a:cs typeface="+mn-cs"/>
              </a:rPr>
              <a:t>Obeysekera</a:t>
            </a:r>
            <a:r>
              <a:rPr lang="en-US" sz="1200" kern="1200" dirty="0">
                <a:solidFill>
                  <a:schemeClr val="tx1"/>
                </a:solidFill>
                <a:effectLst/>
                <a:latin typeface="+mn-lt"/>
                <a:ea typeface="+mn-ea"/>
                <a:cs typeface="+mn-cs"/>
              </a:rPr>
              <a:t>, W. Sweet, K. </a:t>
            </a:r>
            <a:r>
              <a:rPr lang="en-US" sz="1200" kern="1200" dirty="0" err="1">
                <a:solidFill>
                  <a:schemeClr val="tx1"/>
                </a:solidFill>
                <a:effectLst/>
                <a:latin typeface="+mn-lt"/>
                <a:ea typeface="+mn-ea"/>
                <a:cs typeface="+mn-cs"/>
              </a:rPr>
              <a:t>Knuuti</a:t>
            </a:r>
            <a:r>
              <a:rPr lang="en-US" sz="1200" kern="1200" dirty="0">
                <a:solidFill>
                  <a:schemeClr val="tx1"/>
                </a:solidFill>
                <a:effectLst/>
                <a:latin typeface="+mn-lt"/>
                <a:ea typeface="+mn-ea"/>
                <a:cs typeface="+mn-cs"/>
              </a:rPr>
              <a:t>, and J. </a:t>
            </a:r>
            <a:r>
              <a:rPr lang="en-US" sz="1200" kern="1200" dirty="0" err="1">
                <a:solidFill>
                  <a:schemeClr val="tx1"/>
                </a:solidFill>
                <a:effectLst/>
                <a:latin typeface="+mn-lt"/>
                <a:ea typeface="+mn-ea"/>
                <a:cs typeface="+mn-cs"/>
              </a:rPr>
              <a:t>Marburger</a:t>
            </a:r>
            <a:r>
              <a:rPr lang="en-US" sz="1200" kern="1200" dirty="0">
                <a:solidFill>
                  <a:schemeClr val="tx1"/>
                </a:solidFill>
                <a:effectLst/>
                <a:latin typeface="+mn-lt"/>
                <a:ea typeface="+mn-ea"/>
                <a:cs typeface="+mn-cs"/>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2016. Regional Sea Level Scenarios for Coastal Risk Management: Managing the Uncertainty of Future Sea Level Change and Extreme Water Levels for Department of Defense Coastal Sites Worldwide. U.S. Department of Defense, Strategic Environmental Research and Development Program. 224 pp. </a:t>
            </a:r>
            <a:endParaRPr lang="en-US" baseline="0" dirty="0"/>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32921645-C22E-CB43-B7A2-89168C4DC8E7}" type="slidenum">
              <a:rPr lang="en-US" smtClean="0"/>
              <a:t>3</a:t>
            </a:fld>
            <a:endParaRPr lang="en-US"/>
          </a:p>
        </p:txBody>
      </p:sp>
    </p:spTree>
    <p:extLst>
      <p:ext uri="{BB962C8B-B14F-4D97-AF65-F5344CB8AC3E}">
        <p14:creationId xmlns:p14="http://schemas.microsoft.com/office/powerpoint/2010/main" val="46216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Click the main graphic the watch a video from the Guardian on the Larsen C ice</a:t>
            </a:r>
            <a:r>
              <a:rPr lang="en-US" b="1" baseline="0" dirty="0"/>
              <a:t> shelf breaking off (1:34 minutes) </a:t>
            </a:r>
            <a:endParaRPr lang="en-US" b="1" dirty="0"/>
          </a:p>
          <a:p>
            <a:endParaRPr lang="en-US" dirty="0"/>
          </a:p>
          <a:p>
            <a:r>
              <a:rPr lang="en-US" dirty="0" err="1"/>
              <a:t>video.nationalgeographic.com</a:t>
            </a:r>
            <a:r>
              <a:rPr lang="en-US" dirty="0"/>
              <a:t>/video/magazine/170622-ngm-antarctica-melting-sea-levels-climate-change</a:t>
            </a:r>
          </a:p>
          <a:p>
            <a:endParaRPr lang="en-US" dirty="0"/>
          </a:p>
          <a:p>
            <a:r>
              <a:rPr lang="en-US" dirty="0"/>
              <a:t>Another good video:</a:t>
            </a:r>
            <a:r>
              <a:rPr lang="en-US" baseline="0" dirty="0"/>
              <a:t> </a:t>
            </a:r>
            <a:r>
              <a:rPr lang="en-US" dirty="0"/>
              <a:t>PBS News Hour video on Antarctic</a:t>
            </a:r>
            <a:r>
              <a:rPr lang="en-US" baseline="0" dirty="0"/>
              <a:t>a: https://</a:t>
            </a:r>
            <a:r>
              <a:rPr lang="en-US" baseline="0" dirty="0" err="1"/>
              <a:t>www.youtube.com</a:t>
            </a:r>
            <a:r>
              <a:rPr lang="en-US" baseline="0" dirty="0"/>
              <a:t>/</a:t>
            </a:r>
            <a:r>
              <a:rPr lang="en-US" baseline="0" dirty="0" err="1"/>
              <a:t>watch?v</a:t>
            </a:r>
            <a:r>
              <a:rPr lang="en-US" baseline="0" dirty="0"/>
              <a:t>=4R2hlWAsbQ0</a:t>
            </a:r>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4</a:t>
            </a:fld>
            <a:endParaRPr lang="en-US"/>
          </a:p>
        </p:txBody>
      </p:sp>
    </p:spTree>
    <p:extLst>
      <p:ext uri="{BB962C8B-B14F-4D97-AF65-F5344CB8AC3E}">
        <p14:creationId xmlns:p14="http://schemas.microsoft.com/office/powerpoint/2010/main" val="16002339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Extreme scenario </a:t>
            </a:r>
            <a:r>
              <a:rPr lang="en-US" baseline="0" dirty="0">
                <a:sym typeface="Wingdings"/>
              </a:rPr>
              <a:t> 3m or 8+ feet of SLR by 2100 and more than 15 meters or more than 50 feet by 2500. </a:t>
            </a:r>
            <a:endParaRPr lang="en-US" baseline="0" dirty="0"/>
          </a:p>
          <a:p>
            <a:endParaRPr lang="en-US" dirty="0"/>
          </a:p>
          <a:p>
            <a:r>
              <a:rPr lang="en-US" b="1" dirty="0"/>
              <a:t>From Pause</a:t>
            </a:r>
            <a:r>
              <a:rPr lang="en-US" b="1" baseline="0" dirty="0"/>
              <a:t> for Analysis question </a:t>
            </a:r>
            <a:r>
              <a:rPr lang="mr-IN" b="1" baseline="0" dirty="0"/>
              <a:t>–</a:t>
            </a:r>
            <a:r>
              <a:rPr lang="en-US" b="1" baseline="0" dirty="0"/>
              <a:t> what do you think is driving the different scenarios? </a:t>
            </a:r>
          </a:p>
          <a:p>
            <a:r>
              <a:rPr lang="en-US" b="1" baseline="0" dirty="0"/>
              <a:t>Different CO2 emissions trajectories. </a:t>
            </a:r>
            <a:endParaRPr lang="en-US" b="1" dirty="0"/>
          </a:p>
          <a:p>
            <a:endParaRPr lang="en-US" dirty="0"/>
          </a:p>
          <a:p>
            <a:r>
              <a:rPr lang="en-US" dirty="0"/>
              <a:t>Source: </a:t>
            </a:r>
            <a:r>
              <a:rPr lang="en-US" dirty="0" err="1"/>
              <a:t>Deconto</a:t>
            </a:r>
            <a:r>
              <a:rPr lang="en-US" dirty="0"/>
              <a:t> and Pollard</a:t>
            </a:r>
            <a:r>
              <a:rPr lang="en-US" baseline="0" dirty="0"/>
              <a:t> 2016 Nature </a:t>
            </a:r>
          </a:p>
          <a:p>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Figure 5 </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Large Ensemble model analyses of future Antarctic contributions to GMSL. a</a:t>
            </a:r>
            <a:r>
              <a:rPr lang="en-US" sz="1200" kern="1200" dirty="0">
                <a:solidFill>
                  <a:schemeClr val="tx1"/>
                </a:solidFill>
                <a:effectLst/>
                <a:latin typeface="+mn-lt"/>
                <a:ea typeface="+mn-ea"/>
                <a:cs typeface="+mn-cs"/>
              </a:rPr>
              <a:t>, RCP ensembles to 2500. </a:t>
            </a:r>
            <a:r>
              <a:rPr lang="en-US" sz="1200" b="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RCP ensembles</a:t>
            </a:r>
            <a:br>
              <a:rPr lang="en-US" sz="1200" kern="1200" dirty="0">
                <a:solidFill>
                  <a:schemeClr val="tx1"/>
                </a:solidFill>
                <a:effectLst/>
                <a:latin typeface="+mn-lt"/>
                <a:ea typeface="+mn-ea"/>
                <a:cs typeface="+mn-cs"/>
              </a:rPr>
            </a:br>
            <a:r>
              <a:rPr lang="en-US" sz="1200" kern="1200" dirty="0">
                <a:solidFill>
                  <a:schemeClr val="tx1"/>
                </a:solidFill>
                <a:effectLst/>
                <a:latin typeface="+mn-lt"/>
                <a:ea typeface="+mn-ea"/>
                <a:cs typeface="+mn-cs"/>
              </a:rPr>
              <a:t>to 2100. Changes in GMSL are shown relative to 2000, although the simulations begin in 1950. Ensemble members use combinations of model parameters (Methods) filtered according to their ability to satisfy two geologic criteria: a Pliocene target of 10–20 m GMSL and a LIG target of 3.6–7.4 m. </a:t>
            </a:r>
            <a:endParaRPr lang="en-US" dirty="0"/>
          </a:p>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5</a:t>
            </a:fld>
            <a:endParaRPr lang="en-US"/>
          </a:p>
        </p:txBody>
      </p:sp>
    </p:spTree>
    <p:extLst>
      <p:ext uri="{BB962C8B-B14F-4D97-AF65-F5344CB8AC3E}">
        <p14:creationId xmlns:p14="http://schemas.microsoft.com/office/powerpoint/2010/main" val="39456210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The Extreme Scenario would occur if land ice in the Antarctic melts faster than anticipated given scientific models. </a:t>
            </a:r>
            <a:r>
              <a:rPr lang="en-US" baseline="0" dirty="0" err="1"/>
              <a:t>DeConto</a:t>
            </a:r>
            <a:r>
              <a:rPr lang="en-US" baseline="0" dirty="0"/>
              <a:t> and Pollard and others have modeled this possibility which motivated the addition of this Extreme scenario to the risk finder website (also see NOAA Technical report for more information on the scenarios used on the </a:t>
            </a:r>
            <a:r>
              <a:rPr lang="en-US" baseline="0" dirty="0" err="1"/>
              <a:t>Riskfinder.org</a:t>
            </a:r>
            <a:r>
              <a:rPr lang="en-US" baseline="0" dirty="0"/>
              <a:t> website).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r>
              <a:rPr lang="en-US" dirty="0"/>
              <a:t>Extreme</a:t>
            </a:r>
            <a:r>
              <a:rPr lang="en-US" baseline="0" dirty="0"/>
              <a:t> Sea Level Rise Scenario </a:t>
            </a:r>
            <a:r>
              <a:rPr lang="mr-IN" baseline="0" dirty="0"/>
              <a:t>–</a:t>
            </a:r>
            <a:r>
              <a:rPr lang="en-US" baseline="0" dirty="0"/>
              <a:t> take the High Scenario and add 1 meters under the BAU emissions scenario (RCP8.5)</a:t>
            </a:r>
          </a:p>
          <a:p>
            <a:endParaRPr lang="en-US" baseline="0" dirty="0"/>
          </a:p>
          <a:p>
            <a:endParaRPr lang="en-US" baseline="0" dirty="0"/>
          </a:p>
        </p:txBody>
      </p:sp>
      <p:sp>
        <p:nvSpPr>
          <p:cNvPr id="4" name="Slide Number Placeholder 3"/>
          <p:cNvSpPr>
            <a:spLocks noGrp="1"/>
          </p:cNvSpPr>
          <p:nvPr>
            <p:ph type="sldNum" sz="quarter" idx="10"/>
          </p:nvPr>
        </p:nvSpPr>
        <p:spPr/>
        <p:txBody>
          <a:bodyPr/>
          <a:lstStyle/>
          <a:p>
            <a:fld id="{32921645-C22E-CB43-B7A2-89168C4DC8E7}" type="slidenum">
              <a:rPr lang="en-US" smtClean="0"/>
              <a:t>6</a:t>
            </a:fld>
            <a:endParaRPr lang="en-US"/>
          </a:p>
        </p:txBody>
      </p:sp>
    </p:spTree>
    <p:extLst>
      <p:ext uri="{BB962C8B-B14F-4D97-AF65-F5344CB8AC3E}">
        <p14:creationId xmlns:p14="http://schemas.microsoft.com/office/powerpoint/2010/main" val="46216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Tacoma under the extreme</a:t>
            </a:r>
            <a:r>
              <a:rPr lang="en-US" baseline="0" dirty="0"/>
              <a:t> sea level rise scenario 10 feet of SLR </a:t>
            </a:r>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7</a:t>
            </a:fld>
            <a:endParaRPr lang="en-US"/>
          </a:p>
        </p:txBody>
      </p:sp>
    </p:spTree>
    <p:extLst>
      <p:ext uri="{BB962C8B-B14F-4D97-AF65-F5344CB8AC3E}">
        <p14:creationId xmlns:p14="http://schemas.microsoft.com/office/powerpoint/2010/main" val="38881289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Excerpt taken from Gibbs</a:t>
            </a:r>
            <a:r>
              <a:rPr lang="en-US" baseline="0" dirty="0"/>
              <a:t> 1994 on using expected value analysis for estimating the economic impacts of flooding. (https://</a:t>
            </a:r>
            <a:r>
              <a:rPr lang="en-US" baseline="0" dirty="0" err="1"/>
              <a:t>pdfs.semanticscholar.org</a:t>
            </a:r>
            <a:r>
              <a:rPr lang="en-US" baseline="0" dirty="0"/>
              <a:t>/6d0a/03531c5a5106220873dcbe59c567c78935ec.pdf) Chapter 7, page 5. </a:t>
            </a:r>
            <a:endParaRPr lang="en-US" dirty="0"/>
          </a:p>
          <a:p>
            <a:endParaRPr lang="en-US" dirty="0"/>
          </a:p>
          <a:p>
            <a:r>
              <a:rPr lang="en-US" dirty="0"/>
              <a:t>‘’The total expected</a:t>
            </a:r>
            <a:r>
              <a:rPr lang="en-US" baseline="0" dirty="0"/>
              <a:t> </a:t>
            </a:r>
            <a:r>
              <a:rPr lang="en-US" dirty="0"/>
              <a:t>damage is computed by multiplying the damage from each storm type (e.g., a 100-year storm) times the</a:t>
            </a:r>
            <a:r>
              <a:rPr lang="en-US" baseline="0" dirty="0"/>
              <a:t> </a:t>
            </a:r>
            <a:r>
              <a:rPr lang="en-US" dirty="0"/>
              <a:t>probability of the storm occurring in any given year. The expected value of damages is analogous to an</a:t>
            </a:r>
            <a:r>
              <a:rPr lang="en-US" baseline="0" dirty="0"/>
              <a:t> </a:t>
            </a:r>
            <a:r>
              <a:rPr lang="en-US" dirty="0"/>
              <a:t>actuarially fair premium for insurance that would cover 100 percent of flood losses. </a:t>
            </a:r>
          </a:p>
          <a:p>
            <a:endParaRPr lang="en-US" dirty="0"/>
          </a:p>
          <a:p>
            <a:r>
              <a:rPr lang="en-US" dirty="0"/>
              <a:t>This quantity reflects</a:t>
            </a:r>
            <a:r>
              <a:rPr lang="en-US" baseline="0" dirty="0"/>
              <a:t> </a:t>
            </a:r>
            <a:r>
              <a:rPr lang="en-US" dirty="0"/>
              <a:t>the true cost of the risk of storm damages on an annual basis. Of course, in any given year, a damaging storm</a:t>
            </a:r>
            <a:r>
              <a:rPr lang="en-US" baseline="0" dirty="0"/>
              <a:t> </a:t>
            </a:r>
            <a:r>
              <a:rPr lang="en-US" dirty="0"/>
              <a:t>may or may not occur. Consequently, the actual storm damages in any given year will rarely equal the</a:t>
            </a:r>
            <a:r>
              <a:rPr lang="en-US" baseline="0" dirty="0"/>
              <a:t> </a:t>
            </a:r>
            <a:r>
              <a:rPr lang="en-US" dirty="0"/>
              <a:t>expected value of storm damages. However, over a long period of time, the total damage experienced would</a:t>
            </a:r>
            <a:r>
              <a:rPr lang="en-US" baseline="0" dirty="0"/>
              <a:t> </a:t>
            </a:r>
            <a:r>
              <a:rPr lang="en-US" dirty="0"/>
              <a:t>approach the total expected value of damages, making the expected value an appropriate valuation of flood</a:t>
            </a:r>
            <a:r>
              <a:rPr lang="en-US" baseline="0" dirty="0"/>
              <a:t> </a:t>
            </a:r>
            <a:r>
              <a:rPr lang="en-US" dirty="0"/>
              <a:t>risk for the purposes of an economic analysis such as this.’’</a:t>
            </a:r>
          </a:p>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8</a:t>
            </a:fld>
            <a:endParaRPr lang="en-US"/>
          </a:p>
        </p:txBody>
      </p:sp>
    </p:spTree>
    <p:extLst>
      <p:ext uri="{BB962C8B-B14F-4D97-AF65-F5344CB8AC3E}">
        <p14:creationId xmlns:p14="http://schemas.microsoft.com/office/powerpoint/2010/main" val="39486825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9</a:t>
            </a:fld>
            <a:endParaRPr lang="en-US"/>
          </a:p>
        </p:txBody>
      </p:sp>
    </p:spTree>
    <p:extLst>
      <p:ext uri="{BB962C8B-B14F-4D97-AF65-F5344CB8AC3E}">
        <p14:creationId xmlns:p14="http://schemas.microsoft.com/office/powerpoint/2010/main" val="19632312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the difference</a:t>
            </a:r>
            <a:r>
              <a:rPr lang="en-US" baseline="0" dirty="0"/>
              <a:t> </a:t>
            </a:r>
            <a:r>
              <a:rPr lang="en-US" dirty="0"/>
              <a:t>between</a:t>
            </a:r>
            <a:r>
              <a:rPr lang="en-US" baseline="0" dirty="0"/>
              <a:t> marginal damage cost and total damage cost at different quantities of Q </a:t>
            </a:r>
          </a:p>
          <a:p>
            <a:endParaRPr lang="en-US" b="1" baseline="0" dirty="0"/>
          </a:p>
          <a:p>
            <a:r>
              <a:rPr lang="en-US" b="1" dirty="0"/>
              <a:t>Discussion Questions:</a:t>
            </a:r>
          </a:p>
          <a:p>
            <a:endParaRPr lang="en-US" sz="1200" b="1" dirty="0"/>
          </a:p>
          <a:p>
            <a:r>
              <a:rPr lang="en-US" sz="1200" b="1" dirty="0"/>
              <a:t>What area on the graph represents the Total Damage Costs from Q</a:t>
            </a:r>
            <a:r>
              <a:rPr lang="en-US" sz="1200" b="1" baseline="-25000" dirty="0"/>
              <a:t>2</a:t>
            </a:r>
            <a:r>
              <a:rPr lang="en-US" sz="1200" b="1" dirty="0"/>
              <a:t> tons?</a:t>
            </a:r>
          </a:p>
          <a:p>
            <a:r>
              <a:rPr lang="en-US" baseline="0" dirty="0"/>
              <a:t>Total damages of some Q are represented by the area under the marginal damage curve at that Q. </a:t>
            </a:r>
            <a:endParaRPr lang="en-US" dirty="0"/>
          </a:p>
          <a:p>
            <a:endParaRPr lang="en-US" dirty="0"/>
          </a:p>
          <a:p>
            <a:r>
              <a:rPr lang="en-US" sz="1200" b="1" dirty="0"/>
              <a:t>Why do you think the marginal damages</a:t>
            </a:r>
            <a:r>
              <a:rPr lang="en-US" sz="1200" b="1" baseline="0" dirty="0"/>
              <a:t> </a:t>
            </a:r>
            <a:r>
              <a:rPr lang="en-US" sz="1200" b="1" dirty="0"/>
              <a:t>increase as CO2 emissions increase?</a:t>
            </a:r>
          </a:p>
          <a:p>
            <a:r>
              <a:rPr lang="en-US" sz="1200" b="0" dirty="0"/>
              <a:t>At</a:t>
            </a:r>
            <a:r>
              <a:rPr lang="en-US" sz="1200" b="0" baseline="0" dirty="0"/>
              <a:t> low levels of pollution, the damages are small since the atmosphere has the capacity to absorb the CO2. But as emissions increase the absorptive capacity of the atmosphere and earth’s systems (e.g. trees, ocean, soil, etc.) is maximized so the damages associated from higher CO2 concentrations in the atmosphere increase at an increasing rate, such as more extreme storm events, droughts, or floods, that are increasingly likely at higher and higher concentration levels. At really high emissions levels tipping points might be reached which could result in catastrophic events such as extreme ice melt in Greenland and sea level rise of 20+ feet. </a:t>
            </a:r>
            <a:endParaRPr lang="en-US" sz="1200" b="0" dirty="0"/>
          </a:p>
          <a:p>
            <a:endParaRPr lang="en-US" sz="1200" dirty="0"/>
          </a:p>
          <a:p>
            <a:endParaRPr lang="en-US" dirty="0"/>
          </a:p>
        </p:txBody>
      </p:sp>
      <p:sp>
        <p:nvSpPr>
          <p:cNvPr id="4" name="Slide Number Placeholder 3"/>
          <p:cNvSpPr>
            <a:spLocks noGrp="1"/>
          </p:cNvSpPr>
          <p:nvPr>
            <p:ph type="sldNum" sz="quarter" idx="10"/>
          </p:nvPr>
        </p:nvSpPr>
        <p:spPr/>
        <p:txBody>
          <a:bodyPr/>
          <a:lstStyle/>
          <a:p>
            <a:fld id="{32921645-C22E-CB43-B7A2-89168C4DC8E7}" type="slidenum">
              <a:rPr lang="en-US" smtClean="0"/>
              <a:t>10</a:t>
            </a:fld>
            <a:endParaRPr lang="en-US"/>
          </a:p>
        </p:txBody>
      </p:sp>
    </p:spTree>
    <p:extLst>
      <p:ext uri="{BB962C8B-B14F-4D97-AF65-F5344CB8AC3E}">
        <p14:creationId xmlns:p14="http://schemas.microsoft.com/office/powerpoint/2010/main" val="11572524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2791EB9-29ED-E74F-84A3-E54FC108BE5E}" type="datetimeFigureOut">
              <a:rPr lang="en-US" smtClean="0"/>
              <a:t>6/4/19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849765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791EB9-29ED-E74F-84A3-E54FC108BE5E}" type="datetimeFigureOut">
              <a:rPr lang="en-US" smtClean="0"/>
              <a:t>6/4/19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2789454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791EB9-29ED-E74F-84A3-E54FC108BE5E}" type="datetimeFigureOut">
              <a:rPr lang="en-US" smtClean="0"/>
              <a:t>6/4/19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280099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2791EB9-29ED-E74F-84A3-E54FC108BE5E}" type="datetimeFigureOut">
              <a:rPr lang="en-US" smtClean="0"/>
              <a:t>6/4/19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250724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791EB9-29ED-E74F-84A3-E54FC108BE5E}" type="datetimeFigureOut">
              <a:rPr lang="en-US" smtClean="0"/>
              <a:t>6/4/19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357961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2791EB9-29ED-E74F-84A3-E54FC108BE5E}" type="datetimeFigureOut">
              <a:rPr lang="en-US" smtClean="0"/>
              <a:t>6/4/19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951474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2791EB9-29ED-E74F-84A3-E54FC108BE5E}" type="datetimeFigureOut">
              <a:rPr lang="en-US" smtClean="0"/>
              <a:t>6/4/19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20592443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2791EB9-29ED-E74F-84A3-E54FC108BE5E}" type="datetimeFigureOut">
              <a:rPr lang="en-US" smtClean="0"/>
              <a:t>6/4/19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872629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791EB9-29ED-E74F-84A3-E54FC108BE5E}" type="datetimeFigureOut">
              <a:rPr lang="en-US" smtClean="0"/>
              <a:t>6/4/19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118248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2791EB9-29ED-E74F-84A3-E54FC108BE5E}" type="datetimeFigureOut">
              <a:rPr lang="en-US" smtClean="0"/>
              <a:t>6/4/19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7708756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2791EB9-29ED-E74F-84A3-E54FC108BE5E}" type="datetimeFigureOut">
              <a:rPr lang="en-US" smtClean="0"/>
              <a:t>6/4/19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8BB358-3687-1647-AF2F-7767B14189AF}" type="slidenum">
              <a:rPr lang="en-US" smtClean="0"/>
              <a:t>‹#›</a:t>
            </a:fld>
            <a:endParaRPr lang="en-US"/>
          </a:p>
        </p:txBody>
      </p:sp>
    </p:spTree>
    <p:extLst>
      <p:ext uri="{BB962C8B-B14F-4D97-AF65-F5344CB8AC3E}">
        <p14:creationId xmlns:p14="http://schemas.microsoft.com/office/powerpoint/2010/main" val="1131320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791EB9-29ED-E74F-84A3-E54FC108BE5E}" type="datetimeFigureOut">
              <a:rPr lang="en-US" smtClean="0"/>
              <a:t>6/4/19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8BB358-3687-1647-AF2F-7767B14189AF}" type="slidenum">
              <a:rPr lang="en-US" smtClean="0"/>
              <a:t>‹#›</a:t>
            </a:fld>
            <a:endParaRPr lang="en-US"/>
          </a:p>
        </p:txBody>
      </p:sp>
    </p:spTree>
    <p:extLst>
      <p:ext uri="{BB962C8B-B14F-4D97-AF65-F5344CB8AC3E}">
        <p14:creationId xmlns:p14="http://schemas.microsoft.com/office/powerpoint/2010/main" val="4988770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hyperlink" Target="https://www.theguardian.com/world/video/2017/jul/12/vast-iceberg-splits-from-antarctic-ice-shelf-video-explainer" TargetMode="External"/><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4.emf"/><Relationship Id="rId4" Type="http://schemas.openxmlformats.org/officeDocument/2006/relationships/oleObject" Target="../embeddings/oleObject1.bin"/></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02001"/>
            <a:ext cx="10515600" cy="1325563"/>
          </a:xfrm>
        </p:spPr>
        <p:txBody>
          <a:bodyPr/>
          <a:lstStyle/>
          <a:p>
            <a:pPr algn="ctr"/>
            <a:r>
              <a:rPr lang="en-US" dirty="0"/>
              <a:t>Sea Level Rise Impacts in Tacoma </a:t>
            </a:r>
          </a:p>
        </p:txBody>
      </p:sp>
      <p:pic>
        <p:nvPicPr>
          <p:cNvPr id="4" name="Picture 3"/>
          <p:cNvPicPr>
            <a:picLocks noChangeAspect="1"/>
          </p:cNvPicPr>
          <p:nvPr/>
        </p:nvPicPr>
        <p:blipFill>
          <a:blip r:embed="rId2"/>
          <a:stretch>
            <a:fillRect/>
          </a:stretch>
        </p:blipFill>
        <p:spPr>
          <a:xfrm>
            <a:off x="2354562" y="1476355"/>
            <a:ext cx="7503461" cy="5038893"/>
          </a:xfrm>
          <a:prstGeom prst="rect">
            <a:avLst/>
          </a:prstGeom>
        </p:spPr>
      </p:pic>
    </p:spTree>
    <p:extLst>
      <p:ext uri="{BB962C8B-B14F-4D97-AF65-F5344CB8AC3E}">
        <p14:creationId xmlns:p14="http://schemas.microsoft.com/office/powerpoint/2010/main" val="821466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938" y="365125"/>
            <a:ext cx="10786862" cy="1325563"/>
          </a:xfrm>
        </p:spPr>
        <p:txBody>
          <a:bodyPr/>
          <a:lstStyle/>
          <a:p>
            <a:r>
              <a:rPr lang="en-US" dirty="0"/>
              <a:t>Part II. Tools for Analysis: Marginal Damage Curves </a:t>
            </a:r>
          </a:p>
        </p:txBody>
      </p:sp>
      <p:grpSp>
        <p:nvGrpSpPr>
          <p:cNvPr id="15" name="Group 14"/>
          <p:cNvGrpSpPr/>
          <p:nvPr/>
        </p:nvGrpSpPr>
        <p:grpSpPr>
          <a:xfrm>
            <a:off x="3881557" y="764772"/>
            <a:ext cx="7472243" cy="4967022"/>
            <a:chOff x="2188379" y="946215"/>
            <a:chExt cx="7472243" cy="4967022"/>
          </a:xfrm>
        </p:grpSpPr>
        <p:cxnSp>
          <p:nvCxnSpPr>
            <p:cNvPr id="5" name="Straight Arrow Connector 4"/>
            <p:cNvCxnSpPr/>
            <p:nvPr/>
          </p:nvCxnSpPr>
          <p:spPr>
            <a:xfrm flipV="1">
              <a:off x="5510636" y="2865791"/>
              <a:ext cx="0" cy="304744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flipV="1">
              <a:off x="5510636" y="5913233"/>
              <a:ext cx="4149986" cy="3"/>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2" name="Arc 11"/>
            <p:cNvSpPr/>
            <p:nvPr/>
          </p:nvSpPr>
          <p:spPr>
            <a:xfrm>
              <a:off x="2188379" y="946215"/>
              <a:ext cx="6848611" cy="4967018"/>
            </a:xfrm>
            <a:prstGeom prst="arc">
              <a:avLst>
                <a:gd name="adj1" fmla="val 21500795"/>
                <a:gd name="adj2" fmla="val 5492044"/>
              </a:avLst>
            </a:prstGeom>
            <a:ln w="15875">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4" name="TextBox 3"/>
          <p:cNvSpPr txBox="1"/>
          <p:nvPr/>
        </p:nvSpPr>
        <p:spPr>
          <a:xfrm>
            <a:off x="10835531" y="5814421"/>
            <a:ext cx="1036537" cy="369332"/>
          </a:xfrm>
          <a:prstGeom prst="rect">
            <a:avLst/>
          </a:prstGeom>
          <a:noFill/>
        </p:spPr>
        <p:txBody>
          <a:bodyPr wrap="none" rtlCol="0">
            <a:spAutoFit/>
          </a:bodyPr>
          <a:lstStyle/>
          <a:p>
            <a:r>
              <a:rPr lang="en-US" dirty="0"/>
              <a:t>Tons CO</a:t>
            </a:r>
            <a:r>
              <a:rPr lang="en-US" baseline="-25000" dirty="0"/>
              <a:t>2</a:t>
            </a:r>
            <a:endParaRPr lang="en-US" dirty="0"/>
          </a:p>
        </p:txBody>
      </p:sp>
      <p:sp>
        <p:nvSpPr>
          <p:cNvPr id="6" name="TextBox 5"/>
          <p:cNvSpPr txBox="1"/>
          <p:nvPr/>
        </p:nvSpPr>
        <p:spPr>
          <a:xfrm>
            <a:off x="6769242" y="2571008"/>
            <a:ext cx="385518" cy="369332"/>
          </a:xfrm>
          <a:prstGeom prst="rect">
            <a:avLst/>
          </a:prstGeom>
          <a:noFill/>
        </p:spPr>
        <p:txBody>
          <a:bodyPr wrap="square" rtlCol="0">
            <a:spAutoFit/>
          </a:bodyPr>
          <a:lstStyle/>
          <a:p>
            <a:r>
              <a:rPr lang="en-US" dirty="0"/>
              <a:t>$</a:t>
            </a:r>
          </a:p>
        </p:txBody>
      </p:sp>
      <p:sp>
        <p:nvSpPr>
          <p:cNvPr id="7" name="TextBox 6"/>
          <p:cNvSpPr txBox="1"/>
          <p:nvPr/>
        </p:nvSpPr>
        <p:spPr>
          <a:xfrm>
            <a:off x="7608307" y="2222683"/>
            <a:ext cx="2844987" cy="369332"/>
          </a:xfrm>
          <a:prstGeom prst="rect">
            <a:avLst/>
          </a:prstGeom>
          <a:noFill/>
        </p:spPr>
        <p:txBody>
          <a:bodyPr wrap="none" rtlCol="0">
            <a:spAutoFit/>
          </a:bodyPr>
          <a:lstStyle/>
          <a:p>
            <a:r>
              <a:rPr lang="en-US" dirty="0"/>
              <a:t>CO</a:t>
            </a:r>
            <a:r>
              <a:rPr lang="en-US" baseline="-25000" dirty="0"/>
              <a:t>2</a:t>
            </a:r>
            <a:r>
              <a:rPr lang="en-US" dirty="0"/>
              <a:t> Marginal Damage Curve</a:t>
            </a:r>
          </a:p>
        </p:txBody>
      </p:sp>
      <p:sp>
        <p:nvSpPr>
          <p:cNvPr id="14" name="TextBox 13"/>
          <p:cNvSpPr txBox="1"/>
          <p:nvPr/>
        </p:nvSpPr>
        <p:spPr>
          <a:xfrm>
            <a:off x="566938" y="1991850"/>
            <a:ext cx="5635363" cy="461665"/>
          </a:xfrm>
          <a:prstGeom prst="rect">
            <a:avLst/>
          </a:prstGeom>
          <a:noFill/>
        </p:spPr>
        <p:txBody>
          <a:bodyPr wrap="square" rtlCol="0">
            <a:spAutoFit/>
          </a:bodyPr>
          <a:lstStyle/>
          <a:p>
            <a:r>
              <a:rPr lang="en-US" sz="2400" b="1" dirty="0"/>
              <a:t>Example: Marginal Damages of Pollution </a:t>
            </a:r>
          </a:p>
        </p:txBody>
      </p:sp>
      <p:sp>
        <p:nvSpPr>
          <p:cNvPr id="16" name="TextBox 15"/>
          <p:cNvSpPr txBox="1"/>
          <p:nvPr/>
        </p:nvSpPr>
        <p:spPr>
          <a:xfrm>
            <a:off x="566938" y="2562890"/>
            <a:ext cx="5692057" cy="1200328"/>
          </a:xfrm>
          <a:prstGeom prst="rect">
            <a:avLst/>
          </a:prstGeom>
          <a:noFill/>
        </p:spPr>
        <p:txBody>
          <a:bodyPr wrap="square" rtlCol="0">
            <a:spAutoFit/>
          </a:bodyPr>
          <a:lstStyle/>
          <a:p>
            <a:r>
              <a:rPr lang="en-US" sz="2400" dirty="0"/>
              <a:t>As CO</a:t>
            </a:r>
            <a:r>
              <a:rPr lang="en-US" sz="2400" baseline="-25000" dirty="0"/>
              <a:t>2</a:t>
            </a:r>
            <a:r>
              <a:rPr lang="en-US" sz="2400" dirty="0"/>
              <a:t> emissions increase, the damage cost from each additional ton of pollution is more than the previous ton.  </a:t>
            </a:r>
          </a:p>
        </p:txBody>
      </p:sp>
      <p:sp>
        <p:nvSpPr>
          <p:cNvPr id="17" name="TextBox 16"/>
          <p:cNvSpPr txBox="1"/>
          <p:nvPr/>
        </p:nvSpPr>
        <p:spPr>
          <a:xfrm>
            <a:off x="566938" y="4012997"/>
            <a:ext cx="5394175" cy="2308324"/>
          </a:xfrm>
          <a:prstGeom prst="rect">
            <a:avLst/>
          </a:prstGeom>
          <a:noFill/>
        </p:spPr>
        <p:txBody>
          <a:bodyPr wrap="none" rtlCol="0">
            <a:spAutoFit/>
          </a:bodyPr>
          <a:lstStyle/>
          <a:p>
            <a:r>
              <a:rPr lang="en-US" sz="2400" dirty="0"/>
              <a:t>What area on the graph represents the </a:t>
            </a:r>
          </a:p>
          <a:p>
            <a:r>
              <a:rPr lang="en-US" sz="2400" dirty="0"/>
              <a:t>Total Damage Costs from Q</a:t>
            </a:r>
            <a:r>
              <a:rPr lang="en-US" sz="2400" baseline="-25000" dirty="0"/>
              <a:t>2</a:t>
            </a:r>
            <a:r>
              <a:rPr lang="en-US" sz="2400" dirty="0"/>
              <a:t> tons of CO</a:t>
            </a:r>
            <a:r>
              <a:rPr lang="en-US" sz="2400" baseline="-25000" dirty="0"/>
              <a:t>2</a:t>
            </a:r>
            <a:r>
              <a:rPr lang="en-US" sz="2400" dirty="0"/>
              <a:t>?</a:t>
            </a:r>
          </a:p>
          <a:p>
            <a:endParaRPr lang="en-US" sz="2400" dirty="0"/>
          </a:p>
          <a:p>
            <a:r>
              <a:rPr lang="en-US" sz="2400" dirty="0"/>
              <a:t>Why do you think the marginal damages</a:t>
            </a:r>
          </a:p>
          <a:p>
            <a:r>
              <a:rPr lang="en-US" sz="2400" dirty="0"/>
              <a:t>increase as CO</a:t>
            </a:r>
            <a:r>
              <a:rPr lang="en-US" sz="2400" baseline="-25000" dirty="0"/>
              <a:t>2</a:t>
            </a:r>
            <a:r>
              <a:rPr lang="en-US" sz="2400" dirty="0"/>
              <a:t> emissions increase?</a:t>
            </a:r>
          </a:p>
          <a:p>
            <a:endParaRPr lang="en-US" sz="2400" dirty="0"/>
          </a:p>
        </p:txBody>
      </p:sp>
      <p:sp>
        <p:nvSpPr>
          <p:cNvPr id="27" name="TextBox 26"/>
          <p:cNvSpPr txBox="1"/>
          <p:nvPr/>
        </p:nvSpPr>
        <p:spPr>
          <a:xfrm>
            <a:off x="6913493" y="5644212"/>
            <a:ext cx="275661" cy="307777"/>
          </a:xfrm>
          <a:prstGeom prst="rect">
            <a:avLst/>
          </a:prstGeom>
          <a:noFill/>
        </p:spPr>
        <p:txBody>
          <a:bodyPr wrap="none" rtlCol="0">
            <a:spAutoFit/>
          </a:bodyPr>
          <a:lstStyle/>
          <a:p>
            <a:r>
              <a:rPr lang="en-US" sz="1400" dirty="0"/>
              <a:t>0</a:t>
            </a:r>
            <a:endParaRPr lang="en-US" dirty="0"/>
          </a:p>
        </p:txBody>
      </p:sp>
      <p:sp>
        <p:nvSpPr>
          <p:cNvPr id="28" name="TextBox 27"/>
          <p:cNvSpPr txBox="1"/>
          <p:nvPr/>
        </p:nvSpPr>
        <p:spPr>
          <a:xfrm>
            <a:off x="9288310" y="5660533"/>
            <a:ext cx="392054" cy="338554"/>
          </a:xfrm>
          <a:prstGeom prst="rect">
            <a:avLst/>
          </a:prstGeom>
          <a:noFill/>
        </p:spPr>
        <p:txBody>
          <a:bodyPr wrap="none" rtlCol="0">
            <a:spAutoFit/>
          </a:bodyPr>
          <a:lstStyle/>
          <a:p>
            <a:r>
              <a:rPr lang="en-US" sz="1600" dirty="0"/>
              <a:t>Q</a:t>
            </a:r>
            <a:r>
              <a:rPr lang="en-US" sz="1600" baseline="-25000" dirty="0"/>
              <a:t>1</a:t>
            </a:r>
            <a:endParaRPr lang="en-US" baseline="-25000" dirty="0"/>
          </a:p>
        </p:txBody>
      </p:sp>
      <p:sp>
        <p:nvSpPr>
          <p:cNvPr id="29" name="TextBox 28"/>
          <p:cNvSpPr txBox="1"/>
          <p:nvPr/>
        </p:nvSpPr>
        <p:spPr>
          <a:xfrm>
            <a:off x="9744799" y="5650680"/>
            <a:ext cx="392054" cy="338554"/>
          </a:xfrm>
          <a:prstGeom prst="rect">
            <a:avLst/>
          </a:prstGeom>
          <a:noFill/>
        </p:spPr>
        <p:txBody>
          <a:bodyPr wrap="none" rtlCol="0">
            <a:spAutoFit/>
          </a:bodyPr>
          <a:lstStyle/>
          <a:p>
            <a:r>
              <a:rPr lang="en-US" sz="1600" dirty="0"/>
              <a:t>Q</a:t>
            </a:r>
            <a:r>
              <a:rPr lang="en-US" sz="1600" baseline="-25000" dirty="0"/>
              <a:t>2</a:t>
            </a:r>
            <a:endParaRPr lang="en-US" baseline="-25000" dirty="0"/>
          </a:p>
        </p:txBody>
      </p:sp>
      <p:cxnSp>
        <p:nvCxnSpPr>
          <p:cNvPr id="31" name="Straight Connector 30"/>
          <p:cNvCxnSpPr/>
          <p:nvPr/>
        </p:nvCxnSpPr>
        <p:spPr>
          <a:xfrm flipV="1">
            <a:off x="9433847" y="5164520"/>
            <a:ext cx="0" cy="567270"/>
          </a:xfrm>
          <a:prstGeom prst="line">
            <a:avLst/>
          </a:prstGeom>
          <a:ln>
            <a:solidFill>
              <a:srgbClr val="FF0000"/>
            </a:solidFill>
            <a:prstDash val="dash"/>
          </a:ln>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7189154" y="5164520"/>
            <a:ext cx="2244693" cy="0"/>
          </a:xfrm>
          <a:prstGeom prst="line">
            <a:avLst/>
          </a:prstGeom>
          <a:ln>
            <a:solidFill>
              <a:srgbClr val="FF0000"/>
            </a:solidFill>
            <a:prstDash val="dash"/>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9905770" y="4860218"/>
            <a:ext cx="0" cy="848891"/>
          </a:xfrm>
          <a:prstGeom prst="line">
            <a:avLst/>
          </a:prstGeom>
          <a:ln>
            <a:solidFill>
              <a:srgbClr val="FF0000"/>
            </a:solidFill>
            <a:prstDash val="dash"/>
          </a:ln>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7189154" y="4853527"/>
            <a:ext cx="2732258" cy="6691"/>
          </a:xfrm>
          <a:prstGeom prst="line">
            <a:avLst/>
          </a:prstGeom>
          <a:ln>
            <a:solidFill>
              <a:srgbClr val="FF0000"/>
            </a:solidFill>
            <a:prstDash val="dash"/>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6791235" y="5023718"/>
            <a:ext cx="457652" cy="307777"/>
          </a:xfrm>
          <a:prstGeom prst="rect">
            <a:avLst/>
          </a:prstGeom>
          <a:noFill/>
        </p:spPr>
        <p:txBody>
          <a:bodyPr wrap="none" rtlCol="0">
            <a:spAutoFit/>
          </a:bodyPr>
          <a:lstStyle/>
          <a:p>
            <a:r>
              <a:rPr lang="en-US" sz="1400" dirty="0"/>
              <a:t>100</a:t>
            </a:r>
          </a:p>
        </p:txBody>
      </p:sp>
      <p:sp>
        <p:nvSpPr>
          <p:cNvPr id="48" name="TextBox 47"/>
          <p:cNvSpPr txBox="1"/>
          <p:nvPr/>
        </p:nvSpPr>
        <p:spPr>
          <a:xfrm>
            <a:off x="6783601" y="4706107"/>
            <a:ext cx="457652" cy="307777"/>
          </a:xfrm>
          <a:prstGeom prst="rect">
            <a:avLst/>
          </a:prstGeom>
          <a:noFill/>
        </p:spPr>
        <p:txBody>
          <a:bodyPr wrap="none" rtlCol="0">
            <a:spAutoFit/>
          </a:bodyPr>
          <a:lstStyle/>
          <a:p>
            <a:r>
              <a:rPr lang="en-US" sz="1400" dirty="0"/>
              <a:t>150</a:t>
            </a:r>
          </a:p>
        </p:txBody>
      </p:sp>
      <p:cxnSp>
        <p:nvCxnSpPr>
          <p:cNvPr id="49" name="Straight Connector 48"/>
          <p:cNvCxnSpPr>
            <a:stCxn id="28" idx="0"/>
            <a:endCxn id="28" idx="0"/>
          </p:cNvCxnSpPr>
          <p:nvPr/>
        </p:nvCxnSpPr>
        <p:spPr>
          <a:xfrm>
            <a:off x="9484337" y="5660533"/>
            <a:ext cx="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87355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5518" y="365125"/>
            <a:ext cx="10968282" cy="1325563"/>
          </a:xfrm>
        </p:spPr>
        <p:txBody>
          <a:bodyPr>
            <a:normAutofit/>
          </a:bodyPr>
          <a:lstStyle/>
          <a:p>
            <a:r>
              <a:rPr lang="en-US" dirty="0"/>
              <a:t>Part IV. Tools for Analysis: How much to spend on adaptation to Sea Level Rise? </a:t>
            </a:r>
          </a:p>
        </p:txBody>
      </p:sp>
      <p:sp>
        <p:nvSpPr>
          <p:cNvPr id="3" name="Content Placeholder 2"/>
          <p:cNvSpPr>
            <a:spLocks noGrp="1"/>
          </p:cNvSpPr>
          <p:nvPr>
            <p:ph idx="1"/>
          </p:nvPr>
        </p:nvSpPr>
        <p:spPr>
          <a:xfrm>
            <a:off x="341853" y="2068340"/>
            <a:ext cx="5865448" cy="4351338"/>
          </a:xfrm>
        </p:spPr>
        <p:txBody>
          <a:bodyPr>
            <a:normAutofit fontScale="92500" lnSpcReduction="20000"/>
          </a:bodyPr>
          <a:lstStyle/>
          <a:p>
            <a:r>
              <a:rPr lang="en-US" b="1" dirty="0"/>
              <a:t>Principle of Marginal Analysis </a:t>
            </a:r>
            <a:endParaRPr lang="en-US" b="1" dirty="0">
              <a:sym typeface="Wingdings"/>
            </a:endParaRPr>
          </a:p>
          <a:p>
            <a:pPr lvl="1"/>
            <a:r>
              <a:rPr lang="en-US" dirty="0">
                <a:sym typeface="Wingdings"/>
              </a:rPr>
              <a:t>The optimal quantity, Q* , is where the Marginal Benefit = Marginal Cost  </a:t>
            </a:r>
          </a:p>
          <a:p>
            <a:pPr lvl="2"/>
            <a:endParaRPr lang="en-US" sz="1200" dirty="0">
              <a:sym typeface="Wingdings"/>
            </a:endParaRPr>
          </a:p>
          <a:p>
            <a:r>
              <a:rPr lang="en-US" sz="2600" dirty="0">
                <a:sym typeface="Wingdings"/>
              </a:rPr>
              <a:t>Why would Q’ not be optimal? Q’’? </a:t>
            </a:r>
          </a:p>
          <a:p>
            <a:endParaRPr lang="en-US" sz="1200" dirty="0">
              <a:sym typeface="Wingdings"/>
            </a:endParaRPr>
          </a:p>
          <a:p>
            <a:r>
              <a:rPr lang="en-US" sz="2600" dirty="0">
                <a:sym typeface="Wingdings"/>
              </a:rPr>
              <a:t>The Total Cost of Q* is the area under the Marginal Cost curve from 0 to Q*</a:t>
            </a:r>
          </a:p>
          <a:p>
            <a:pPr lvl="1"/>
            <a:r>
              <a:rPr lang="en-US" dirty="0">
                <a:sym typeface="Wingdings"/>
              </a:rPr>
              <a:t>What area represents the Total Value of Benefits at Q*?</a:t>
            </a:r>
          </a:p>
          <a:p>
            <a:pPr lvl="1"/>
            <a:endParaRPr lang="en-US" sz="1200" dirty="0">
              <a:sym typeface="Wingdings"/>
            </a:endParaRPr>
          </a:p>
          <a:p>
            <a:r>
              <a:rPr lang="en-US" sz="2600" dirty="0">
                <a:sym typeface="Wingdings"/>
              </a:rPr>
              <a:t>How could this principle apply to decisions on sea level rise adaptation in Tacoma? </a:t>
            </a:r>
          </a:p>
          <a:p>
            <a:pPr lvl="1"/>
            <a:r>
              <a:rPr lang="en-US" dirty="0">
                <a:sym typeface="Wingdings"/>
              </a:rPr>
              <a:t>What are the costs and benefits? </a:t>
            </a:r>
          </a:p>
        </p:txBody>
      </p:sp>
      <p:grpSp>
        <p:nvGrpSpPr>
          <p:cNvPr id="36" name="Group 35"/>
          <p:cNvGrpSpPr/>
          <p:nvPr/>
        </p:nvGrpSpPr>
        <p:grpSpPr>
          <a:xfrm>
            <a:off x="6139426" y="2034496"/>
            <a:ext cx="5738815" cy="4199382"/>
            <a:chOff x="6220492" y="1723766"/>
            <a:chExt cx="5738815" cy="4199382"/>
          </a:xfrm>
        </p:grpSpPr>
        <p:sp>
          <p:nvSpPr>
            <p:cNvPr id="7" name="TextBox 6"/>
            <p:cNvSpPr txBox="1"/>
            <p:nvPr/>
          </p:nvSpPr>
          <p:spPr>
            <a:xfrm>
              <a:off x="7624147" y="5491011"/>
              <a:ext cx="410465" cy="338554"/>
            </a:xfrm>
            <a:prstGeom prst="rect">
              <a:avLst/>
            </a:prstGeom>
            <a:noFill/>
          </p:spPr>
          <p:txBody>
            <a:bodyPr wrap="square" rtlCol="0">
              <a:spAutoFit/>
            </a:bodyPr>
            <a:lstStyle/>
            <a:p>
              <a:r>
                <a:rPr lang="en-US" sz="1600" i="1" dirty="0">
                  <a:solidFill>
                    <a:srgbClr val="FF0000"/>
                  </a:solidFill>
                </a:rPr>
                <a:t>Q’</a:t>
              </a:r>
            </a:p>
          </p:txBody>
        </p:sp>
        <p:sp>
          <p:nvSpPr>
            <p:cNvPr id="8" name="TextBox 7"/>
            <p:cNvSpPr txBox="1"/>
            <p:nvPr/>
          </p:nvSpPr>
          <p:spPr>
            <a:xfrm>
              <a:off x="9031742" y="5479671"/>
              <a:ext cx="420101" cy="338554"/>
            </a:xfrm>
            <a:prstGeom prst="rect">
              <a:avLst/>
            </a:prstGeom>
            <a:noFill/>
          </p:spPr>
          <p:txBody>
            <a:bodyPr wrap="square" rtlCol="0">
              <a:spAutoFit/>
            </a:bodyPr>
            <a:lstStyle/>
            <a:p>
              <a:r>
                <a:rPr lang="en-US" sz="1600" i="1" dirty="0">
                  <a:solidFill>
                    <a:srgbClr val="FF0000"/>
                  </a:solidFill>
                </a:rPr>
                <a:t>Q’’</a:t>
              </a:r>
            </a:p>
          </p:txBody>
        </p:sp>
        <p:cxnSp>
          <p:nvCxnSpPr>
            <p:cNvPr id="12" name="Straight Connector 11"/>
            <p:cNvCxnSpPr>
              <a:stCxn id="8" idx="1"/>
              <a:endCxn id="8" idx="1"/>
            </p:cNvCxnSpPr>
            <p:nvPr/>
          </p:nvCxnSpPr>
          <p:spPr>
            <a:xfrm>
              <a:off x="9031742" y="5648948"/>
              <a:ext cx="0"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grpSp>
          <p:nvGrpSpPr>
            <p:cNvPr id="21" name="Group 20"/>
            <p:cNvGrpSpPr/>
            <p:nvPr/>
          </p:nvGrpSpPr>
          <p:grpSpPr>
            <a:xfrm>
              <a:off x="6626330" y="1918773"/>
              <a:ext cx="4393716" cy="3622186"/>
              <a:chOff x="7108292" y="2024923"/>
              <a:chExt cx="4002582" cy="3283632"/>
            </a:xfrm>
          </p:grpSpPr>
          <p:cxnSp>
            <p:nvCxnSpPr>
              <p:cNvPr id="17" name="Straight Connector 16"/>
              <p:cNvCxnSpPr/>
              <p:nvPr/>
            </p:nvCxnSpPr>
            <p:spPr>
              <a:xfrm flipV="1">
                <a:off x="7108292" y="2201884"/>
                <a:ext cx="3289468" cy="3008876"/>
              </a:xfrm>
              <a:prstGeom prst="line">
                <a:avLst/>
              </a:prstGeom>
              <a:ln w="19050">
                <a:solidFill>
                  <a:srgbClr val="FF0000"/>
                </a:solidFill>
              </a:ln>
            </p:spPr>
            <p:style>
              <a:lnRef idx="2">
                <a:schemeClr val="accent1"/>
              </a:lnRef>
              <a:fillRef idx="0">
                <a:schemeClr val="accent1"/>
              </a:fillRef>
              <a:effectRef idx="1">
                <a:schemeClr val="accent1"/>
              </a:effectRef>
              <a:fontRef idx="minor">
                <a:schemeClr val="tx1"/>
              </a:fontRef>
            </p:style>
          </p:cxnSp>
          <p:sp>
            <p:nvSpPr>
              <p:cNvPr id="6" name="Oval 5"/>
              <p:cNvSpPr/>
              <p:nvPr/>
            </p:nvSpPr>
            <p:spPr>
              <a:xfrm flipH="1" flipV="1">
                <a:off x="8739018" y="3626942"/>
                <a:ext cx="88117" cy="108859"/>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9" name="Straight Connector 18"/>
              <p:cNvCxnSpPr/>
              <p:nvPr/>
            </p:nvCxnSpPr>
            <p:spPr>
              <a:xfrm>
                <a:off x="9444398" y="5222769"/>
                <a:ext cx="0" cy="70233"/>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flipV="1">
                <a:off x="8157709" y="5215242"/>
                <a:ext cx="0" cy="93313"/>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a:off x="7108292" y="5210760"/>
                <a:ext cx="4002582" cy="0"/>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flipV="1">
                <a:off x="7108292" y="2024923"/>
                <a:ext cx="0" cy="3190319"/>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7108292" y="2201884"/>
                <a:ext cx="3470770" cy="3008876"/>
              </a:xfrm>
              <a:prstGeom prst="line">
                <a:avLst/>
              </a:prstGeom>
              <a:ln w="19050">
                <a:solidFill>
                  <a:schemeClr val="tx1"/>
                </a:solidFill>
              </a:ln>
            </p:spPr>
            <p:style>
              <a:lnRef idx="2">
                <a:schemeClr val="accent1"/>
              </a:lnRef>
              <a:fillRef idx="0">
                <a:schemeClr val="accent1"/>
              </a:fillRef>
              <a:effectRef idx="1">
                <a:schemeClr val="accent1"/>
              </a:effectRef>
              <a:fontRef idx="minor">
                <a:schemeClr val="tx1"/>
              </a:fontRef>
            </p:style>
          </p:cxnSp>
        </p:grpSp>
        <p:cxnSp>
          <p:nvCxnSpPr>
            <p:cNvPr id="27" name="Straight Connector 26"/>
            <p:cNvCxnSpPr/>
            <p:nvPr/>
          </p:nvCxnSpPr>
          <p:spPr>
            <a:xfrm>
              <a:off x="8441717" y="5394608"/>
              <a:ext cx="0" cy="77474"/>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a:stCxn id="6" idx="4"/>
            </p:cNvCxnSpPr>
            <p:nvPr/>
          </p:nvCxnSpPr>
          <p:spPr>
            <a:xfrm flipH="1">
              <a:off x="8447340" y="3685966"/>
              <a:ext cx="17435" cy="1747115"/>
            </a:xfrm>
            <a:prstGeom prst="line">
              <a:avLst/>
            </a:prstGeom>
            <a:ln>
              <a:solidFill>
                <a:schemeClr val="tx1"/>
              </a:solidFill>
              <a:prstDash val="sysDot"/>
            </a:ln>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8253919" y="5463085"/>
              <a:ext cx="410465" cy="338554"/>
            </a:xfrm>
            <a:prstGeom prst="rect">
              <a:avLst/>
            </a:prstGeom>
            <a:noFill/>
          </p:spPr>
          <p:txBody>
            <a:bodyPr wrap="square" rtlCol="0">
              <a:spAutoFit/>
            </a:bodyPr>
            <a:lstStyle/>
            <a:p>
              <a:r>
                <a:rPr lang="en-US" sz="1600" i="1" dirty="0"/>
                <a:t>Q</a:t>
              </a:r>
              <a:r>
                <a:rPr lang="en-US" sz="1600" i="1" baseline="30000" dirty="0"/>
                <a:t>*</a:t>
              </a:r>
            </a:p>
          </p:txBody>
        </p:sp>
        <p:sp>
          <p:nvSpPr>
            <p:cNvPr id="30" name="TextBox 29"/>
            <p:cNvSpPr txBox="1"/>
            <p:nvPr/>
          </p:nvSpPr>
          <p:spPr>
            <a:xfrm>
              <a:off x="6220492" y="1856574"/>
              <a:ext cx="301660" cy="369332"/>
            </a:xfrm>
            <a:prstGeom prst="rect">
              <a:avLst/>
            </a:prstGeom>
            <a:noFill/>
          </p:spPr>
          <p:txBody>
            <a:bodyPr wrap="none" rtlCol="0">
              <a:spAutoFit/>
            </a:bodyPr>
            <a:lstStyle/>
            <a:p>
              <a:r>
                <a:rPr lang="en-US" dirty="0"/>
                <a:t>$</a:t>
              </a:r>
            </a:p>
          </p:txBody>
        </p:sp>
        <p:sp>
          <p:nvSpPr>
            <p:cNvPr id="32" name="TextBox 31"/>
            <p:cNvSpPr txBox="1"/>
            <p:nvPr/>
          </p:nvSpPr>
          <p:spPr>
            <a:xfrm>
              <a:off x="10748293" y="5553816"/>
              <a:ext cx="1211014" cy="369332"/>
            </a:xfrm>
            <a:prstGeom prst="rect">
              <a:avLst/>
            </a:prstGeom>
            <a:noFill/>
          </p:spPr>
          <p:txBody>
            <a:bodyPr wrap="none" rtlCol="0">
              <a:spAutoFit/>
            </a:bodyPr>
            <a:lstStyle/>
            <a:p>
              <a:r>
                <a:rPr lang="en-US" dirty="0"/>
                <a:t>Q Quantity</a:t>
              </a:r>
            </a:p>
          </p:txBody>
        </p:sp>
        <p:sp>
          <p:nvSpPr>
            <p:cNvPr id="34" name="TextBox 33"/>
            <p:cNvSpPr txBox="1"/>
            <p:nvPr/>
          </p:nvSpPr>
          <p:spPr>
            <a:xfrm>
              <a:off x="10210110" y="4609026"/>
              <a:ext cx="1019517" cy="646331"/>
            </a:xfrm>
            <a:prstGeom prst="rect">
              <a:avLst/>
            </a:prstGeom>
            <a:noFill/>
          </p:spPr>
          <p:txBody>
            <a:bodyPr wrap="none" rtlCol="0">
              <a:spAutoFit/>
            </a:bodyPr>
            <a:lstStyle/>
            <a:p>
              <a:r>
                <a:rPr lang="en-US" dirty="0"/>
                <a:t>Marginal </a:t>
              </a:r>
            </a:p>
            <a:p>
              <a:r>
                <a:rPr lang="en-US" dirty="0"/>
                <a:t>Benefit</a:t>
              </a:r>
            </a:p>
          </p:txBody>
        </p:sp>
        <p:sp>
          <p:nvSpPr>
            <p:cNvPr id="35" name="TextBox 34"/>
            <p:cNvSpPr txBox="1"/>
            <p:nvPr/>
          </p:nvSpPr>
          <p:spPr>
            <a:xfrm>
              <a:off x="10238534" y="1723766"/>
              <a:ext cx="1019517" cy="646331"/>
            </a:xfrm>
            <a:prstGeom prst="rect">
              <a:avLst/>
            </a:prstGeom>
            <a:noFill/>
          </p:spPr>
          <p:txBody>
            <a:bodyPr wrap="none" rtlCol="0">
              <a:spAutoFit/>
            </a:bodyPr>
            <a:lstStyle/>
            <a:p>
              <a:r>
                <a:rPr lang="en-US" dirty="0"/>
                <a:t>Marginal </a:t>
              </a:r>
            </a:p>
            <a:p>
              <a:r>
                <a:rPr lang="en-US" dirty="0"/>
                <a:t>Cost</a:t>
              </a:r>
            </a:p>
          </p:txBody>
        </p:sp>
      </p:grpSp>
      <p:sp>
        <p:nvSpPr>
          <p:cNvPr id="37" name="TextBox 36"/>
          <p:cNvSpPr txBox="1"/>
          <p:nvPr/>
        </p:nvSpPr>
        <p:spPr>
          <a:xfrm>
            <a:off x="6310949" y="5739330"/>
            <a:ext cx="410465" cy="338554"/>
          </a:xfrm>
          <a:prstGeom prst="rect">
            <a:avLst/>
          </a:prstGeom>
          <a:noFill/>
        </p:spPr>
        <p:txBody>
          <a:bodyPr wrap="square" rtlCol="0">
            <a:spAutoFit/>
          </a:bodyPr>
          <a:lstStyle/>
          <a:p>
            <a:r>
              <a:rPr lang="en-US" sz="1600" dirty="0"/>
              <a:t>0</a:t>
            </a:r>
          </a:p>
        </p:txBody>
      </p:sp>
    </p:spTree>
    <p:extLst>
      <p:ext uri="{BB962C8B-B14F-4D97-AF65-F5344CB8AC3E}">
        <p14:creationId xmlns:p14="http://schemas.microsoft.com/office/powerpoint/2010/main" val="85201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13866"/>
            <a:ext cx="10515600" cy="1325563"/>
          </a:xfrm>
        </p:spPr>
        <p:txBody>
          <a:bodyPr/>
          <a:lstStyle/>
          <a:p>
            <a:r>
              <a:rPr lang="en-US" dirty="0"/>
              <a:t>Sea Level Rise Scenarios for Decision-Making</a:t>
            </a:r>
          </a:p>
        </p:txBody>
      </p:sp>
      <p:sp>
        <p:nvSpPr>
          <p:cNvPr id="3" name="Content Placeholder 2"/>
          <p:cNvSpPr>
            <a:spLocks noGrp="1"/>
          </p:cNvSpPr>
          <p:nvPr>
            <p:ph idx="1"/>
          </p:nvPr>
        </p:nvSpPr>
        <p:spPr>
          <a:xfrm>
            <a:off x="391818" y="1526627"/>
            <a:ext cx="5498983" cy="4971670"/>
          </a:xfrm>
        </p:spPr>
        <p:txBody>
          <a:bodyPr>
            <a:normAutofit fontScale="92500" lnSpcReduction="20000"/>
          </a:bodyPr>
          <a:lstStyle/>
          <a:p>
            <a:pPr marL="0" indent="0">
              <a:buNone/>
            </a:pPr>
            <a:r>
              <a:rPr lang="en-US" dirty="0"/>
              <a:t>Global Sea Level Rise (SLR) is estimated to range from 0.2 to 2+ meters by 2100</a:t>
            </a:r>
          </a:p>
          <a:p>
            <a:pPr marL="0" indent="0">
              <a:buNone/>
            </a:pPr>
            <a:endParaRPr lang="en-US" dirty="0"/>
          </a:p>
          <a:p>
            <a:pPr marL="0" indent="0">
              <a:buNone/>
            </a:pPr>
            <a:r>
              <a:rPr lang="en-US" dirty="0"/>
              <a:t>Given this uncertainty, decision-makers can use a scenario approach to model various outcomes given different levels of SLR. </a:t>
            </a:r>
          </a:p>
          <a:p>
            <a:pPr marL="0" indent="0">
              <a:buNone/>
            </a:pPr>
            <a:endParaRPr lang="en-US" i="1" dirty="0"/>
          </a:p>
          <a:p>
            <a:pPr marL="0" indent="0">
              <a:buNone/>
            </a:pPr>
            <a:r>
              <a:rPr lang="en-US" i="1" dirty="0"/>
              <a:t>“Scenarios are used to develop and test decisions under a variety of plausible futures. This approach strengthens an organization’s ability to recognize, adapt to, and take advantage of changes over time” </a:t>
            </a:r>
            <a:r>
              <a:rPr lang="en-US" dirty="0"/>
              <a:t>(Parris et al., 2012)</a:t>
            </a:r>
            <a:r>
              <a:rPr lang="en-US" i="1" dirty="0"/>
              <a:t>. </a:t>
            </a:r>
            <a:endParaRPr lang="en-US" dirty="0"/>
          </a:p>
          <a:p>
            <a:endParaRPr lang="en-US" dirty="0"/>
          </a:p>
        </p:txBody>
      </p:sp>
      <p:pic>
        <p:nvPicPr>
          <p:cNvPr id="5" name="Picture 4"/>
          <p:cNvPicPr>
            <a:picLocks noChangeAspect="1"/>
          </p:cNvPicPr>
          <p:nvPr/>
        </p:nvPicPr>
        <p:blipFill>
          <a:blip r:embed="rId3"/>
          <a:stretch>
            <a:fillRect/>
          </a:stretch>
        </p:blipFill>
        <p:spPr>
          <a:xfrm>
            <a:off x="6151974" y="2215635"/>
            <a:ext cx="5823594" cy="3093784"/>
          </a:xfrm>
          <a:prstGeom prst="rect">
            <a:avLst/>
          </a:prstGeom>
        </p:spPr>
      </p:pic>
    </p:spTree>
    <p:extLst>
      <p:ext uri="{BB962C8B-B14F-4D97-AF65-F5344CB8AC3E}">
        <p14:creationId xmlns:p14="http://schemas.microsoft.com/office/powerpoint/2010/main" val="1179003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74179" y="0"/>
            <a:ext cx="9341504" cy="6858000"/>
          </a:xfrm>
          <a:prstGeom prst="rect">
            <a:avLst/>
          </a:prstGeom>
        </p:spPr>
      </p:pic>
      <p:sp>
        <p:nvSpPr>
          <p:cNvPr id="3" name="Content Placeholder 2"/>
          <p:cNvSpPr txBox="1">
            <a:spLocks/>
          </p:cNvSpPr>
          <p:nvPr/>
        </p:nvSpPr>
        <p:spPr>
          <a:xfrm>
            <a:off x="10233149" y="3029540"/>
            <a:ext cx="1958851" cy="2134178"/>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buFont typeface="Wingdings" charset="0"/>
              <a:buChar char="à"/>
            </a:pPr>
            <a:r>
              <a:rPr lang="en-US" sz="1800" dirty="0"/>
              <a:t> </a:t>
            </a:r>
            <a:r>
              <a:rPr lang="en-US" sz="1800" dirty="0">
                <a:solidFill>
                  <a:srgbClr val="FF0000"/>
                </a:solidFill>
              </a:rPr>
              <a:t>???</a:t>
            </a:r>
          </a:p>
          <a:p>
            <a:pPr>
              <a:lnSpc>
                <a:spcPct val="100000"/>
              </a:lnSpc>
              <a:buFont typeface="Wingdings" charset="0"/>
              <a:buChar char="à"/>
            </a:pPr>
            <a:r>
              <a:rPr lang="en-US" sz="1800" dirty="0"/>
              <a:t> </a:t>
            </a:r>
            <a:r>
              <a:rPr lang="en-US" sz="1800" dirty="0">
                <a:solidFill>
                  <a:srgbClr val="33B1FF"/>
                </a:solidFill>
              </a:rPr>
              <a:t>Highest (2.0 m)</a:t>
            </a:r>
          </a:p>
          <a:p>
            <a:pPr marL="0" indent="0">
              <a:lnSpc>
                <a:spcPct val="100000"/>
              </a:lnSpc>
              <a:buNone/>
            </a:pPr>
            <a:r>
              <a:rPr lang="en-US" sz="1800" dirty="0">
                <a:sym typeface="Wingdings"/>
              </a:rPr>
              <a:t> </a:t>
            </a:r>
            <a:r>
              <a:rPr lang="en-US" sz="1800" dirty="0">
                <a:solidFill>
                  <a:schemeClr val="accent2"/>
                </a:solidFill>
                <a:sym typeface="Wingdings"/>
              </a:rPr>
              <a:t>Medium (</a:t>
            </a:r>
            <a:r>
              <a:rPr lang="en-US" sz="1800" dirty="0">
                <a:solidFill>
                  <a:schemeClr val="accent2"/>
                </a:solidFill>
              </a:rPr>
              <a:t>1.0 m)</a:t>
            </a:r>
          </a:p>
          <a:p>
            <a:pPr marL="0" indent="0">
              <a:lnSpc>
                <a:spcPct val="100000"/>
              </a:lnSpc>
              <a:buNone/>
            </a:pPr>
            <a:r>
              <a:rPr lang="en-US" sz="1800" dirty="0">
                <a:sym typeface="Wingdings"/>
              </a:rPr>
              <a:t> Lowest  (</a:t>
            </a:r>
            <a:r>
              <a:rPr lang="en-US" sz="1800" dirty="0"/>
              <a:t>0.2m)</a:t>
            </a:r>
          </a:p>
        </p:txBody>
      </p:sp>
      <p:pic>
        <p:nvPicPr>
          <p:cNvPr id="4" name="Picture 3"/>
          <p:cNvPicPr>
            <a:picLocks noChangeAspect="1"/>
          </p:cNvPicPr>
          <p:nvPr/>
        </p:nvPicPr>
        <p:blipFill>
          <a:blip r:embed="rId4"/>
          <a:stretch>
            <a:fillRect/>
          </a:stretch>
        </p:blipFill>
        <p:spPr>
          <a:xfrm>
            <a:off x="8834790" y="2306218"/>
            <a:ext cx="1409700" cy="2857500"/>
          </a:xfrm>
          <a:prstGeom prst="rect">
            <a:avLst/>
          </a:prstGeom>
        </p:spPr>
      </p:pic>
      <p:pic>
        <p:nvPicPr>
          <p:cNvPr id="5" name="Picture 4"/>
          <p:cNvPicPr>
            <a:picLocks noChangeAspect="1"/>
          </p:cNvPicPr>
          <p:nvPr/>
        </p:nvPicPr>
        <p:blipFill>
          <a:blip r:embed="rId5"/>
          <a:stretch>
            <a:fillRect/>
          </a:stretch>
        </p:blipFill>
        <p:spPr>
          <a:xfrm>
            <a:off x="8640154" y="1757183"/>
            <a:ext cx="3517829" cy="370856"/>
          </a:xfrm>
          <a:prstGeom prst="rect">
            <a:avLst/>
          </a:prstGeom>
        </p:spPr>
      </p:pic>
      <p:sp>
        <p:nvSpPr>
          <p:cNvPr id="6" name="TextBox 5"/>
          <p:cNvSpPr txBox="1"/>
          <p:nvPr/>
        </p:nvSpPr>
        <p:spPr>
          <a:xfrm>
            <a:off x="8834790" y="510309"/>
            <a:ext cx="3131644" cy="1077218"/>
          </a:xfrm>
          <a:prstGeom prst="rect">
            <a:avLst/>
          </a:prstGeom>
          <a:noFill/>
        </p:spPr>
        <p:txBody>
          <a:bodyPr wrap="square" rtlCol="0">
            <a:spAutoFit/>
          </a:bodyPr>
          <a:lstStyle/>
          <a:p>
            <a:r>
              <a:rPr lang="en-US" sz="3200" b="1" dirty="0"/>
              <a:t>Sea Level Rise Scenarios </a:t>
            </a:r>
          </a:p>
        </p:txBody>
      </p:sp>
      <p:sp>
        <p:nvSpPr>
          <p:cNvPr id="7" name="TextBox 6"/>
          <p:cNvSpPr txBox="1"/>
          <p:nvPr/>
        </p:nvSpPr>
        <p:spPr>
          <a:xfrm>
            <a:off x="8780745" y="5306907"/>
            <a:ext cx="3323193" cy="1077218"/>
          </a:xfrm>
          <a:prstGeom prst="rect">
            <a:avLst/>
          </a:prstGeom>
          <a:noFill/>
          <a:ln>
            <a:solidFill>
              <a:schemeClr val="tx1"/>
            </a:solidFill>
          </a:ln>
        </p:spPr>
        <p:txBody>
          <a:bodyPr wrap="square" rtlCol="0">
            <a:spAutoFit/>
          </a:bodyPr>
          <a:lstStyle/>
          <a:p>
            <a:r>
              <a:rPr lang="en-US" sz="3200" dirty="0">
                <a:solidFill>
                  <a:srgbClr val="FF0000"/>
                </a:solidFill>
              </a:rPr>
              <a:t>What is the Extreme scenario?</a:t>
            </a:r>
          </a:p>
        </p:txBody>
      </p:sp>
    </p:spTree>
    <p:extLst>
      <p:ext uri="{BB962C8B-B14F-4D97-AF65-F5344CB8AC3E}">
        <p14:creationId xmlns:p14="http://schemas.microsoft.com/office/powerpoint/2010/main" val="148046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hlinkClick r:id="rId3"/>
          </p:cNvPr>
          <p:cNvPicPr>
            <a:picLocks noChangeAspect="1"/>
          </p:cNvPicPr>
          <p:nvPr/>
        </p:nvPicPr>
        <p:blipFill>
          <a:blip r:embed="rId4"/>
          <a:stretch>
            <a:fillRect/>
          </a:stretch>
        </p:blipFill>
        <p:spPr>
          <a:xfrm>
            <a:off x="-68032" y="181444"/>
            <a:ext cx="8411636" cy="6169081"/>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7987477" y="340207"/>
            <a:ext cx="4204523" cy="2803015"/>
          </a:xfrm>
          <a:prstGeom prst="rect">
            <a:avLst/>
          </a:prstGeom>
        </p:spPr>
      </p:pic>
      <p:pic>
        <p:nvPicPr>
          <p:cNvPr id="7" name="Picture 6"/>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8084535" y="3974293"/>
            <a:ext cx="4107465" cy="2883707"/>
          </a:xfrm>
          <a:prstGeom prst="rect">
            <a:avLst/>
          </a:prstGeom>
        </p:spPr>
      </p:pic>
      <p:pic>
        <p:nvPicPr>
          <p:cNvPr id="6" name="Picture 5"/>
          <p:cNvPicPr>
            <a:picLocks noChangeAspect="1"/>
          </p:cNvPicPr>
          <p:nvPr/>
        </p:nvPicPr>
        <p:blipFill>
          <a:blip r:embed="rId7"/>
          <a:stretch>
            <a:fillRect/>
          </a:stretch>
        </p:blipFill>
        <p:spPr>
          <a:xfrm>
            <a:off x="7494919" y="3143222"/>
            <a:ext cx="4697081" cy="957902"/>
          </a:xfrm>
          <a:prstGeom prst="rect">
            <a:avLst/>
          </a:prstGeom>
        </p:spPr>
      </p:pic>
      <p:sp>
        <p:nvSpPr>
          <p:cNvPr id="10" name="TextBox 9"/>
          <p:cNvSpPr txBox="1"/>
          <p:nvPr/>
        </p:nvSpPr>
        <p:spPr>
          <a:xfrm>
            <a:off x="9404583" y="4083406"/>
            <a:ext cx="2787417" cy="307777"/>
          </a:xfrm>
          <a:prstGeom prst="rect">
            <a:avLst/>
          </a:prstGeom>
          <a:solidFill>
            <a:schemeClr val="bg1"/>
          </a:solidFill>
        </p:spPr>
        <p:txBody>
          <a:bodyPr wrap="none" rtlCol="0">
            <a:spAutoFit/>
          </a:bodyPr>
          <a:lstStyle/>
          <a:p>
            <a:r>
              <a:rPr lang="en-US" sz="1400" dirty="0">
                <a:latin typeface="Times"/>
                <a:cs typeface="Times"/>
              </a:rPr>
              <a:t>- </a:t>
            </a:r>
            <a:r>
              <a:rPr lang="en-US" sz="1400" dirty="0" err="1">
                <a:latin typeface="Times"/>
                <a:cs typeface="Times"/>
              </a:rPr>
              <a:t>DeConto</a:t>
            </a:r>
            <a:r>
              <a:rPr lang="en-US" sz="1400" dirty="0">
                <a:latin typeface="Times"/>
                <a:cs typeface="Times"/>
              </a:rPr>
              <a:t> and Pollard 2016, Nature</a:t>
            </a:r>
          </a:p>
        </p:txBody>
      </p:sp>
    </p:spTree>
    <p:extLst>
      <p:ext uri="{BB962C8B-B14F-4D97-AF65-F5344CB8AC3E}">
        <p14:creationId xmlns:p14="http://schemas.microsoft.com/office/powerpoint/2010/main" val="1884528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941" y="137322"/>
            <a:ext cx="10987253" cy="1325563"/>
          </a:xfrm>
        </p:spPr>
        <p:txBody>
          <a:bodyPr/>
          <a:lstStyle/>
          <a:p>
            <a:r>
              <a:rPr lang="en-US" dirty="0"/>
              <a:t>Future Antarctic Contributions to Sea Level Rise </a:t>
            </a:r>
          </a:p>
        </p:txBody>
      </p:sp>
      <p:pic>
        <p:nvPicPr>
          <p:cNvPr id="7" name="Picture 6"/>
          <p:cNvPicPr>
            <a:picLocks noChangeAspect="1"/>
          </p:cNvPicPr>
          <p:nvPr/>
        </p:nvPicPr>
        <p:blipFill>
          <a:blip r:embed="rId3"/>
          <a:stretch>
            <a:fillRect/>
          </a:stretch>
        </p:blipFill>
        <p:spPr>
          <a:xfrm>
            <a:off x="33559" y="1304125"/>
            <a:ext cx="4411233" cy="5181931"/>
          </a:xfrm>
          <a:prstGeom prst="rect">
            <a:avLst/>
          </a:prstGeom>
        </p:spPr>
      </p:pic>
      <p:pic>
        <p:nvPicPr>
          <p:cNvPr id="8" name="Picture 7"/>
          <p:cNvPicPr>
            <a:picLocks noChangeAspect="1"/>
          </p:cNvPicPr>
          <p:nvPr/>
        </p:nvPicPr>
        <p:blipFill>
          <a:blip r:embed="rId4"/>
          <a:stretch>
            <a:fillRect/>
          </a:stretch>
        </p:blipFill>
        <p:spPr>
          <a:xfrm>
            <a:off x="4641859" y="4446221"/>
            <a:ext cx="7497644" cy="2222684"/>
          </a:xfrm>
          <a:prstGeom prst="rect">
            <a:avLst/>
          </a:prstGeom>
        </p:spPr>
      </p:pic>
      <p:pic>
        <p:nvPicPr>
          <p:cNvPr id="9" name="Picture 8"/>
          <p:cNvPicPr>
            <a:picLocks noChangeAspect="1"/>
          </p:cNvPicPr>
          <p:nvPr/>
        </p:nvPicPr>
        <p:blipFill>
          <a:blip r:embed="rId5"/>
          <a:stretch>
            <a:fillRect/>
          </a:stretch>
        </p:blipFill>
        <p:spPr>
          <a:xfrm>
            <a:off x="8754649" y="1315465"/>
            <a:ext cx="3437351" cy="3470969"/>
          </a:xfrm>
          <a:prstGeom prst="rect">
            <a:avLst/>
          </a:prstGeom>
        </p:spPr>
      </p:pic>
      <p:sp>
        <p:nvSpPr>
          <p:cNvPr id="10" name="TextBox 9"/>
          <p:cNvSpPr txBox="1"/>
          <p:nvPr/>
        </p:nvSpPr>
        <p:spPr>
          <a:xfrm>
            <a:off x="6659493" y="3838487"/>
            <a:ext cx="1731188" cy="400110"/>
          </a:xfrm>
          <a:prstGeom prst="rect">
            <a:avLst/>
          </a:prstGeom>
          <a:noFill/>
          <a:ln>
            <a:solidFill>
              <a:schemeClr val="tx1"/>
            </a:solidFill>
          </a:ln>
        </p:spPr>
        <p:txBody>
          <a:bodyPr wrap="none" rtlCol="0">
            <a:spAutoFit/>
          </a:bodyPr>
          <a:lstStyle/>
          <a:p>
            <a:r>
              <a:rPr lang="en-US" sz="2000" dirty="0"/>
              <a:t>Amundsen Sea </a:t>
            </a:r>
          </a:p>
        </p:txBody>
      </p:sp>
      <p:cxnSp>
        <p:nvCxnSpPr>
          <p:cNvPr id="12" name="Straight Arrow Connector 11"/>
          <p:cNvCxnSpPr/>
          <p:nvPr/>
        </p:nvCxnSpPr>
        <p:spPr>
          <a:xfrm flipV="1">
            <a:off x="8390681" y="3418023"/>
            <a:ext cx="1111199" cy="620519"/>
          </a:xfrm>
          <a:prstGeom prst="straightConnector1">
            <a:avLst/>
          </a:prstGeom>
          <a:ln w="25400">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4376946" y="1593317"/>
            <a:ext cx="4377703" cy="1977464"/>
          </a:xfrm>
          <a:prstGeom prst="rect">
            <a:avLst/>
          </a:prstGeom>
          <a:noFill/>
          <a:ln>
            <a:solidFill>
              <a:schemeClr val="tx1"/>
            </a:solidFill>
          </a:ln>
        </p:spPr>
        <p:txBody>
          <a:bodyPr wrap="square" rtlCol="0">
            <a:spAutoFit/>
          </a:bodyPr>
          <a:lstStyle/>
          <a:p>
            <a:r>
              <a:rPr lang="en-US" sz="1750" dirty="0"/>
              <a:t>Representative Concentration Pathways (RCP)</a:t>
            </a:r>
          </a:p>
          <a:p>
            <a:pPr marL="285750" indent="-285750">
              <a:buFont typeface="Arial"/>
              <a:buChar char="•"/>
            </a:pPr>
            <a:r>
              <a:rPr lang="en-US" sz="1750" dirty="0"/>
              <a:t>RCP8.5 </a:t>
            </a:r>
            <a:r>
              <a:rPr lang="mr-IN" sz="1750" dirty="0"/>
              <a:t>–</a:t>
            </a:r>
            <a:r>
              <a:rPr lang="en-US" sz="1750" dirty="0"/>
              <a:t> fossil fuel intensive high emissions scenario or business as usual</a:t>
            </a:r>
          </a:p>
          <a:p>
            <a:pPr marL="285750" indent="-285750">
              <a:buFont typeface="Arial"/>
              <a:buChar char="•"/>
            </a:pPr>
            <a:r>
              <a:rPr lang="en-US" sz="1750" dirty="0"/>
              <a:t>RCP4.5 - moderate emissions stabilizing by 2050 then declining </a:t>
            </a:r>
          </a:p>
          <a:p>
            <a:pPr marL="285750" indent="-285750">
              <a:buFont typeface="Arial"/>
              <a:buChar char="•"/>
            </a:pPr>
            <a:r>
              <a:rPr lang="en-US" sz="1750" dirty="0"/>
              <a:t>RCP2.6 </a:t>
            </a:r>
            <a:r>
              <a:rPr lang="mr-IN" sz="1750" dirty="0"/>
              <a:t>–</a:t>
            </a:r>
            <a:r>
              <a:rPr lang="en-US" sz="1750" dirty="0"/>
              <a:t> drastically cut back on CO2 emissions taking immediate actions </a:t>
            </a:r>
          </a:p>
        </p:txBody>
      </p:sp>
    </p:spTree>
    <p:extLst>
      <p:ext uri="{BB962C8B-B14F-4D97-AF65-F5344CB8AC3E}">
        <p14:creationId xmlns:p14="http://schemas.microsoft.com/office/powerpoint/2010/main" val="2198807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74179" y="0"/>
            <a:ext cx="9341504" cy="6858000"/>
          </a:xfrm>
          <a:prstGeom prst="rect">
            <a:avLst/>
          </a:prstGeom>
        </p:spPr>
      </p:pic>
      <p:sp>
        <p:nvSpPr>
          <p:cNvPr id="3" name="Content Placeholder 2"/>
          <p:cNvSpPr txBox="1">
            <a:spLocks/>
          </p:cNvSpPr>
          <p:nvPr/>
        </p:nvSpPr>
        <p:spPr>
          <a:xfrm>
            <a:off x="10233149" y="3029540"/>
            <a:ext cx="1958851" cy="2134178"/>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buFont typeface="Wingdings" charset="0"/>
              <a:buChar char="à"/>
            </a:pPr>
            <a:r>
              <a:rPr lang="en-US" sz="1800" dirty="0"/>
              <a:t> </a:t>
            </a:r>
            <a:r>
              <a:rPr lang="en-US" sz="1800" dirty="0">
                <a:solidFill>
                  <a:srgbClr val="FF0000"/>
                </a:solidFill>
              </a:rPr>
              <a:t>Extreme (3 m)</a:t>
            </a:r>
          </a:p>
          <a:p>
            <a:pPr>
              <a:lnSpc>
                <a:spcPct val="100000"/>
              </a:lnSpc>
              <a:buFont typeface="Wingdings" charset="0"/>
              <a:buChar char="à"/>
            </a:pPr>
            <a:r>
              <a:rPr lang="en-US" sz="1800" dirty="0"/>
              <a:t> </a:t>
            </a:r>
            <a:r>
              <a:rPr lang="en-US" sz="1800" dirty="0">
                <a:solidFill>
                  <a:srgbClr val="33B1FF"/>
                </a:solidFill>
              </a:rPr>
              <a:t>Highest (2.0 m)</a:t>
            </a:r>
          </a:p>
          <a:p>
            <a:pPr marL="0" indent="0">
              <a:lnSpc>
                <a:spcPct val="100000"/>
              </a:lnSpc>
              <a:buNone/>
            </a:pPr>
            <a:r>
              <a:rPr lang="en-US" sz="1800" dirty="0">
                <a:sym typeface="Wingdings"/>
              </a:rPr>
              <a:t> </a:t>
            </a:r>
            <a:r>
              <a:rPr lang="en-US" sz="1800" dirty="0">
                <a:solidFill>
                  <a:schemeClr val="accent2"/>
                </a:solidFill>
                <a:sym typeface="Wingdings"/>
              </a:rPr>
              <a:t>Medium (</a:t>
            </a:r>
            <a:r>
              <a:rPr lang="en-US" sz="1800" dirty="0">
                <a:solidFill>
                  <a:schemeClr val="accent2"/>
                </a:solidFill>
              </a:rPr>
              <a:t>1.0</a:t>
            </a:r>
            <a:r>
              <a:rPr lang="en-US" sz="1800" dirty="0"/>
              <a:t> m)</a:t>
            </a:r>
          </a:p>
          <a:p>
            <a:pPr marL="0" indent="0">
              <a:lnSpc>
                <a:spcPct val="100000"/>
              </a:lnSpc>
              <a:buNone/>
            </a:pPr>
            <a:r>
              <a:rPr lang="en-US" sz="1800" dirty="0">
                <a:sym typeface="Wingdings"/>
              </a:rPr>
              <a:t> Lowest  (</a:t>
            </a:r>
            <a:r>
              <a:rPr lang="en-US" sz="1800" dirty="0"/>
              <a:t>0.2m)</a:t>
            </a:r>
          </a:p>
        </p:txBody>
      </p:sp>
      <p:pic>
        <p:nvPicPr>
          <p:cNvPr id="4" name="Picture 3"/>
          <p:cNvPicPr>
            <a:picLocks noChangeAspect="1"/>
          </p:cNvPicPr>
          <p:nvPr/>
        </p:nvPicPr>
        <p:blipFill>
          <a:blip r:embed="rId4"/>
          <a:stretch>
            <a:fillRect/>
          </a:stretch>
        </p:blipFill>
        <p:spPr>
          <a:xfrm>
            <a:off x="8834790" y="2306218"/>
            <a:ext cx="1409700" cy="2857500"/>
          </a:xfrm>
          <a:prstGeom prst="rect">
            <a:avLst/>
          </a:prstGeom>
        </p:spPr>
      </p:pic>
      <p:pic>
        <p:nvPicPr>
          <p:cNvPr id="5" name="Picture 4"/>
          <p:cNvPicPr>
            <a:picLocks noChangeAspect="1"/>
          </p:cNvPicPr>
          <p:nvPr/>
        </p:nvPicPr>
        <p:blipFill>
          <a:blip r:embed="rId5"/>
          <a:stretch>
            <a:fillRect/>
          </a:stretch>
        </p:blipFill>
        <p:spPr>
          <a:xfrm>
            <a:off x="8640154" y="1757183"/>
            <a:ext cx="3517829" cy="370856"/>
          </a:xfrm>
          <a:prstGeom prst="rect">
            <a:avLst/>
          </a:prstGeom>
        </p:spPr>
      </p:pic>
      <p:sp>
        <p:nvSpPr>
          <p:cNvPr id="6" name="TextBox 5"/>
          <p:cNvSpPr txBox="1"/>
          <p:nvPr/>
        </p:nvSpPr>
        <p:spPr>
          <a:xfrm>
            <a:off x="8834790" y="510309"/>
            <a:ext cx="3131644" cy="1077218"/>
          </a:xfrm>
          <a:prstGeom prst="rect">
            <a:avLst/>
          </a:prstGeom>
          <a:noFill/>
        </p:spPr>
        <p:txBody>
          <a:bodyPr wrap="square" rtlCol="0">
            <a:spAutoFit/>
          </a:bodyPr>
          <a:lstStyle/>
          <a:p>
            <a:r>
              <a:rPr lang="en-US" sz="3200" b="1" dirty="0"/>
              <a:t>Sea Level Rise Scenarios </a:t>
            </a:r>
          </a:p>
        </p:txBody>
      </p:sp>
    </p:spTree>
    <p:extLst>
      <p:ext uri="{BB962C8B-B14F-4D97-AF65-F5344CB8AC3E}">
        <p14:creationId xmlns:p14="http://schemas.microsoft.com/office/powerpoint/2010/main" val="259343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736600" y="0"/>
            <a:ext cx="10698480" cy="6858000"/>
          </a:xfrm>
          <a:prstGeom prst="rect">
            <a:avLst/>
          </a:prstGeom>
        </p:spPr>
      </p:pic>
    </p:spTree>
    <p:extLst>
      <p:ext uri="{BB962C8B-B14F-4D97-AF65-F5344CB8AC3E}">
        <p14:creationId xmlns:p14="http://schemas.microsoft.com/office/powerpoint/2010/main" val="2047589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Object 13"/>
          <p:cNvGraphicFramePr>
            <a:graphicFrameLocks noChangeAspect="1"/>
          </p:cNvGraphicFramePr>
          <p:nvPr>
            <p:extLst>
              <p:ext uri="{D42A27DB-BD31-4B8C-83A1-F6EECF244321}">
                <p14:modId xmlns:p14="http://schemas.microsoft.com/office/powerpoint/2010/main" val="1568914527"/>
              </p:ext>
            </p:extLst>
          </p:nvPr>
        </p:nvGraphicFramePr>
        <p:xfrm>
          <a:off x="3641228" y="2405063"/>
          <a:ext cx="5021263" cy="1643062"/>
        </p:xfrm>
        <a:graphic>
          <a:graphicData uri="http://schemas.openxmlformats.org/presentationml/2006/ole">
            <mc:AlternateContent xmlns:mc="http://schemas.openxmlformats.org/markup-compatibility/2006">
              <mc:Choice xmlns:v="urn:schemas-microsoft-com:vml" Requires="v">
                <p:oleObj spid="_x0000_s3140" name="Equation" r:id="rId4" imgW="2832100" imgH="927100" progId="Equation.3">
                  <p:embed/>
                </p:oleObj>
              </mc:Choice>
              <mc:Fallback>
                <p:oleObj name="Equation" r:id="rId4" imgW="2832100" imgH="927100" progId="Equation.3">
                  <p:embed/>
                  <p:pic>
                    <p:nvPicPr>
                      <p:cNvPr id="0" name=""/>
                      <p:cNvPicPr/>
                      <p:nvPr/>
                    </p:nvPicPr>
                    <p:blipFill>
                      <a:blip r:embed="rId5"/>
                      <a:stretch>
                        <a:fillRect/>
                      </a:stretch>
                    </p:blipFill>
                    <p:spPr>
                      <a:xfrm>
                        <a:off x="3641228" y="2405063"/>
                        <a:ext cx="5021263" cy="1643062"/>
                      </a:xfrm>
                      <a:prstGeom prst="rect">
                        <a:avLst/>
                      </a:prstGeom>
                    </p:spPr>
                  </p:pic>
                </p:oleObj>
              </mc:Fallback>
            </mc:AlternateContent>
          </a:graphicData>
        </a:graphic>
      </p:graphicFrame>
      <p:sp>
        <p:nvSpPr>
          <p:cNvPr id="2" name="Title 1"/>
          <p:cNvSpPr>
            <a:spLocks noGrp="1"/>
          </p:cNvSpPr>
          <p:nvPr>
            <p:ph type="title"/>
          </p:nvPr>
        </p:nvSpPr>
        <p:spPr>
          <a:xfrm>
            <a:off x="566938" y="365125"/>
            <a:ext cx="10786862" cy="1325563"/>
          </a:xfrm>
        </p:spPr>
        <p:txBody>
          <a:bodyPr/>
          <a:lstStyle/>
          <a:p>
            <a:r>
              <a:rPr lang="en-US" dirty="0"/>
              <a:t>Part II. Tools for Analysis: What are the expected damage costs of flooding?  </a:t>
            </a:r>
          </a:p>
        </p:txBody>
      </p:sp>
      <p:sp>
        <p:nvSpPr>
          <p:cNvPr id="3" name="Content Placeholder 2"/>
          <p:cNvSpPr>
            <a:spLocks noGrp="1"/>
          </p:cNvSpPr>
          <p:nvPr>
            <p:ph idx="1"/>
          </p:nvPr>
        </p:nvSpPr>
        <p:spPr>
          <a:xfrm>
            <a:off x="430873" y="2065649"/>
            <a:ext cx="11282065" cy="4579721"/>
          </a:xfrm>
        </p:spPr>
        <p:txBody>
          <a:bodyPr>
            <a:normAutofit/>
          </a:bodyPr>
          <a:lstStyle/>
          <a:p>
            <a:pPr marL="0" indent="0">
              <a:buNone/>
            </a:pPr>
            <a:r>
              <a:rPr lang="en-US" b="1" dirty="0"/>
              <a:t>Expected Value Analysis </a:t>
            </a:r>
          </a:p>
          <a:p>
            <a:pPr marL="457200" lvl="1" indent="0">
              <a:buNone/>
            </a:pPr>
            <a:endParaRPr lang="en-US" dirty="0"/>
          </a:p>
          <a:p>
            <a:pPr marL="457200" lvl="1" indent="0">
              <a:buNone/>
            </a:pPr>
            <a:r>
              <a:rPr lang="en-US" dirty="0"/>
              <a:t>						        ,  or </a:t>
            </a:r>
          </a:p>
          <a:p>
            <a:pPr marL="457200" lvl="1" indent="0">
              <a:buNone/>
            </a:pPr>
            <a:endParaRPr lang="en-US" dirty="0"/>
          </a:p>
          <a:p>
            <a:pPr marL="457200" lvl="1" indent="0">
              <a:buNone/>
            </a:pPr>
            <a:endParaRPr lang="en-US" dirty="0"/>
          </a:p>
          <a:p>
            <a:endParaRPr lang="en-US" sz="1500" dirty="0"/>
          </a:p>
          <a:p>
            <a:r>
              <a:rPr lang="en-US" dirty="0"/>
              <a:t>We can use expected value analysis to incorporate risk into our decision-making by multiplying the damage costs of a flood event (</a:t>
            </a:r>
            <a:r>
              <a:rPr lang="en-US" dirty="0">
                <a:latin typeface="Cambria"/>
                <a:cs typeface="Cambria"/>
              </a:rPr>
              <a:t>x</a:t>
            </a:r>
            <a:r>
              <a:rPr lang="en-US" baseline="-25000" dirty="0">
                <a:latin typeface="Cambria"/>
                <a:cs typeface="Cambria"/>
              </a:rPr>
              <a:t>j</a:t>
            </a:r>
            <a:r>
              <a:rPr lang="en-US" dirty="0"/>
              <a:t>) by the probability of the flood occurring, </a:t>
            </a:r>
            <a:r>
              <a:rPr lang="en-US" dirty="0">
                <a:latin typeface="Cambria"/>
                <a:cs typeface="Cambria"/>
              </a:rPr>
              <a:t>p(x</a:t>
            </a:r>
            <a:r>
              <a:rPr lang="en-US" baseline="-25000" dirty="0">
                <a:latin typeface="Cambria"/>
                <a:cs typeface="Cambria"/>
              </a:rPr>
              <a:t>j</a:t>
            </a:r>
            <a:r>
              <a:rPr lang="en-US" dirty="0">
                <a:latin typeface="Cambria"/>
                <a:cs typeface="Cambria"/>
              </a:rPr>
              <a:t>) </a:t>
            </a:r>
            <a:r>
              <a:rPr lang="en-US" dirty="0"/>
              <a:t>for ‘n’ potential outcomes. </a:t>
            </a:r>
          </a:p>
          <a:p>
            <a:r>
              <a:rPr lang="en-US" dirty="0"/>
              <a:t>In this case, n=2, Flood or No Flood</a:t>
            </a:r>
          </a:p>
        </p:txBody>
      </p:sp>
    </p:spTree>
    <p:extLst>
      <p:ext uri="{BB962C8B-B14F-4D97-AF65-F5344CB8AC3E}">
        <p14:creationId xmlns:p14="http://schemas.microsoft.com/office/powerpoint/2010/main" val="4222470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0244" y="365125"/>
            <a:ext cx="10843556" cy="1325563"/>
          </a:xfrm>
        </p:spPr>
        <p:txBody>
          <a:bodyPr/>
          <a:lstStyle/>
          <a:p>
            <a:r>
              <a:rPr lang="en-US" dirty="0"/>
              <a:t>Part II. Tools for Analysis: What are the expected damage costs of flooding?  </a:t>
            </a:r>
          </a:p>
        </p:txBody>
      </p:sp>
      <p:sp>
        <p:nvSpPr>
          <p:cNvPr id="3" name="Content Placeholder 2"/>
          <p:cNvSpPr>
            <a:spLocks noGrp="1"/>
          </p:cNvSpPr>
          <p:nvPr>
            <p:ph idx="1"/>
          </p:nvPr>
        </p:nvSpPr>
        <p:spPr>
          <a:xfrm>
            <a:off x="510244" y="1974925"/>
            <a:ext cx="11248048" cy="4237785"/>
          </a:xfrm>
        </p:spPr>
        <p:txBody>
          <a:bodyPr>
            <a:normAutofit fontScale="92500"/>
          </a:bodyPr>
          <a:lstStyle/>
          <a:p>
            <a:pPr marL="0" indent="0">
              <a:buNone/>
            </a:pPr>
            <a:r>
              <a:rPr lang="en-US" b="1" dirty="0"/>
              <a:t>Calculating expected damages from SLR and flooding in Tacoma </a:t>
            </a:r>
          </a:p>
          <a:p>
            <a:pPr marL="0" indent="0">
              <a:buNone/>
            </a:pPr>
            <a:endParaRPr lang="en-US" sz="600" b="1" dirty="0"/>
          </a:p>
          <a:p>
            <a:pPr marL="0" indent="0" algn="ctr">
              <a:buNone/>
            </a:pPr>
            <a:r>
              <a:rPr lang="en-US" sz="3600" i="1" dirty="0">
                <a:latin typeface="Cambria"/>
                <a:cs typeface="Cambria"/>
              </a:rPr>
              <a:t>E[x</a:t>
            </a:r>
            <a:r>
              <a:rPr lang="en-US" sz="3600" i="1" baseline="-25000" dirty="0">
                <a:latin typeface="Cambria"/>
                <a:cs typeface="Cambria"/>
              </a:rPr>
              <a:t>i </a:t>
            </a:r>
            <a:r>
              <a:rPr lang="en-US" sz="3600" i="1" dirty="0">
                <a:latin typeface="Cambria"/>
                <a:cs typeface="Cambria"/>
              </a:rPr>
              <a:t>] = x</a:t>
            </a:r>
            <a:r>
              <a:rPr lang="en-US" sz="3600" i="1" baseline="-25000" dirty="0">
                <a:latin typeface="Cambria"/>
                <a:cs typeface="Cambria"/>
              </a:rPr>
              <a:t>F,i</a:t>
            </a:r>
            <a:r>
              <a:rPr lang="en-US" sz="3600" i="1" dirty="0">
                <a:latin typeface="Cambria"/>
                <a:cs typeface="Cambria"/>
              </a:rPr>
              <a:t>*p</a:t>
            </a:r>
            <a:r>
              <a:rPr lang="en-US" sz="3600" i="1" baseline="-25000" dirty="0">
                <a:latin typeface="Cambria"/>
                <a:cs typeface="Cambria"/>
              </a:rPr>
              <a:t>F,i</a:t>
            </a:r>
            <a:r>
              <a:rPr lang="en-US" sz="3600" i="1" dirty="0">
                <a:latin typeface="Cambria"/>
                <a:cs typeface="Cambria"/>
              </a:rPr>
              <a:t> + x</a:t>
            </a:r>
            <a:r>
              <a:rPr lang="en-US" sz="3600" i="1" baseline="-25000" dirty="0">
                <a:latin typeface="Cambria"/>
                <a:cs typeface="Cambria"/>
              </a:rPr>
              <a:t>NF,i</a:t>
            </a:r>
            <a:r>
              <a:rPr lang="en-US" sz="3600" i="1" dirty="0">
                <a:latin typeface="Cambria"/>
                <a:cs typeface="Cambria"/>
              </a:rPr>
              <a:t>*p</a:t>
            </a:r>
            <a:r>
              <a:rPr lang="en-US" sz="3600" i="1" baseline="-25000" dirty="0">
                <a:latin typeface="Cambria"/>
                <a:cs typeface="Cambria"/>
              </a:rPr>
              <a:t>NF,i</a:t>
            </a:r>
          </a:p>
          <a:p>
            <a:pPr marL="0" indent="0" algn="ctr">
              <a:buNone/>
            </a:pPr>
            <a:endParaRPr lang="en-US" sz="1400" dirty="0"/>
          </a:p>
          <a:p>
            <a:r>
              <a:rPr lang="en-US" b="1" i="1" dirty="0">
                <a:latin typeface="Cambria"/>
                <a:cs typeface="Cambria"/>
              </a:rPr>
              <a:t>E[X</a:t>
            </a:r>
            <a:r>
              <a:rPr lang="en-US" b="1" i="1" baseline="-25000" dirty="0">
                <a:latin typeface="Cambria"/>
                <a:cs typeface="Cambria"/>
              </a:rPr>
              <a:t>i</a:t>
            </a:r>
            <a:r>
              <a:rPr lang="en-US" b="1" i="1" dirty="0">
                <a:latin typeface="Cambria"/>
                <a:cs typeface="Cambria"/>
              </a:rPr>
              <a:t>] </a:t>
            </a:r>
            <a:r>
              <a:rPr lang="en-US" dirty="0"/>
              <a:t>is the expected damage from a maximum flood height of </a:t>
            </a:r>
            <a:r>
              <a:rPr lang="en-US" i="1" dirty="0" err="1">
                <a:latin typeface="Cambria"/>
                <a:cs typeface="Cambria"/>
              </a:rPr>
              <a:t>i</a:t>
            </a:r>
            <a:r>
              <a:rPr lang="en-US" dirty="0"/>
              <a:t>, for </a:t>
            </a:r>
            <a:r>
              <a:rPr lang="en-US" i="1" dirty="0" err="1">
                <a:latin typeface="Cambria"/>
                <a:cs typeface="Cambria"/>
              </a:rPr>
              <a:t>i</a:t>
            </a:r>
            <a:r>
              <a:rPr lang="en-US" dirty="0">
                <a:latin typeface="Cambria"/>
                <a:cs typeface="Cambria"/>
              </a:rPr>
              <a:t>=1, 2, </a:t>
            </a:r>
            <a:r>
              <a:rPr lang="mr-IN" dirty="0">
                <a:latin typeface="Cambria"/>
                <a:cs typeface="Cambria"/>
              </a:rPr>
              <a:t>…</a:t>
            </a:r>
            <a:r>
              <a:rPr lang="en-US" dirty="0">
                <a:latin typeface="Cambria"/>
                <a:cs typeface="Cambria"/>
              </a:rPr>
              <a:t>10 </a:t>
            </a:r>
            <a:endParaRPr lang="en-US" dirty="0"/>
          </a:p>
          <a:p>
            <a:r>
              <a:rPr lang="en-US" dirty="0"/>
              <a:t>For each flood level, </a:t>
            </a:r>
            <a:r>
              <a:rPr lang="en-US" i="1" dirty="0" err="1">
                <a:latin typeface="Cambria"/>
                <a:cs typeface="Cambria"/>
              </a:rPr>
              <a:t>i</a:t>
            </a:r>
            <a:r>
              <a:rPr lang="en-US" dirty="0"/>
              <a:t>, there is probability </a:t>
            </a:r>
            <a:r>
              <a:rPr lang="en-US" b="1" i="1" dirty="0">
                <a:latin typeface="Cambria"/>
                <a:cs typeface="Cambria"/>
              </a:rPr>
              <a:t>p</a:t>
            </a:r>
            <a:r>
              <a:rPr lang="en-US" b="1" i="1" baseline="-25000" dirty="0">
                <a:latin typeface="Cambria"/>
                <a:cs typeface="Cambria"/>
              </a:rPr>
              <a:t>F,i</a:t>
            </a:r>
            <a:r>
              <a:rPr lang="en-US" b="1" i="1" dirty="0">
                <a:latin typeface="Cambria"/>
                <a:cs typeface="Cambria"/>
              </a:rPr>
              <a:t> </a:t>
            </a:r>
            <a:r>
              <a:rPr lang="en-US" dirty="0"/>
              <a:t>of </a:t>
            </a:r>
            <a:r>
              <a:rPr lang="en-US" b="1" dirty="0"/>
              <a:t>Flooding</a:t>
            </a:r>
            <a:r>
              <a:rPr lang="en-US" dirty="0"/>
              <a:t> which would cause </a:t>
            </a:r>
            <a:r>
              <a:rPr lang="en-US" b="1" i="1" dirty="0">
                <a:latin typeface="Cambria"/>
                <a:cs typeface="Cambria"/>
              </a:rPr>
              <a:t>x</a:t>
            </a:r>
            <a:r>
              <a:rPr lang="en-US" b="1" i="1" baseline="-25000" dirty="0">
                <a:latin typeface="Cambria"/>
                <a:cs typeface="Cambria"/>
              </a:rPr>
              <a:t>F,i</a:t>
            </a:r>
            <a:r>
              <a:rPr lang="en-US" b="1" i="1" dirty="0">
                <a:latin typeface="Cambria"/>
                <a:cs typeface="Cambria"/>
              </a:rPr>
              <a:t> </a:t>
            </a:r>
            <a:r>
              <a:rPr lang="en-US" dirty="0">
                <a:latin typeface="Calibri"/>
                <a:cs typeface="Calibri"/>
              </a:rPr>
              <a:t>dollars in </a:t>
            </a:r>
            <a:r>
              <a:rPr lang="en-US" dirty="0"/>
              <a:t>property damages.</a:t>
            </a:r>
          </a:p>
          <a:p>
            <a:r>
              <a:rPr lang="en-US" dirty="0"/>
              <a:t>What is the value of the second term, </a:t>
            </a:r>
            <a:r>
              <a:rPr lang="en-US" b="1" i="1" dirty="0">
                <a:latin typeface="Cambria"/>
                <a:cs typeface="Cambria"/>
              </a:rPr>
              <a:t>x</a:t>
            </a:r>
            <a:r>
              <a:rPr lang="en-US" b="1" i="1" baseline="-25000" dirty="0">
                <a:latin typeface="Cambria"/>
                <a:cs typeface="Cambria"/>
              </a:rPr>
              <a:t>NF,i</a:t>
            </a:r>
            <a:r>
              <a:rPr lang="en-US" b="1" i="1" dirty="0">
                <a:latin typeface="Cambria"/>
                <a:cs typeface="Cambria"/>
              </a:rPr>
              <a:t>*p</a:t>
            </a:r>
            <a:r>
              <a:rPr lang="en-US" b="1" i="1" baseline="-25000" dirty="0">
                <a:latin typeface="Cambria"/>
                <a:cs typeface="Cambria"/>
              </a:rPr>
              <a:t>NF,i</a:t>
            </a:r>
            <a:r>
              <a:rPr lang="en-US" dirty="0">
                <a:latin typeface="Calibri"/>
                <a:cs typeface="Calibri"/>
              </a:rPr>
              <a:t>? Why? </a:t>
            </a:r>
          </a:p>
          <a:p>
            <a:pPr lvl="1"/>
            <a:r>
              <a:rPr lang="en-US" b="1" i="1" dirty="0">
                <a:latin typeface="Cambria"/>
                <a:cs typeface="Cambria"/>
              </a:rPr>
              <a:t>p</a:t>
            </a:r>
            <a:r>
              <a:rPr lang="en-US" b="1" i="1" baseline="-25000" dirty="0">
                <a:latin typeface="Cambria"/>
                <a:cs typeface="Cambria"/>
              </a:rPr>
              <a:t>NF,</a:t>
            </a:r>
            <a:r>
              <a:rPr lang="en-US" i="1" baseline="-25000" dirty="0">
                <a:latin typeface="Cambria"/>
                <a:cs typeface="Cambria"/>
              </a:rPr>
              <a:t>i</a:t>
            </a:r>
            <a:r>
              <a:rPr lang="en-US" baseline="-25000" dirty="0">
                <a:latin typeface="Calibri"/>
                <a:cs typeface="Calibri"/>
              </a:rPr>
              <a:t> </a:t>
            </a:r>
            <a:r>
              <a:rPr lang="en-US" dirty="0">
                <a:latin typeface="Calibri"/>
                <a:cs typeface="Calibri"/>
              </a:rPr>
              <a:t> is the pro</a:t>
            </a:r>
            <a:r>
              <a:rPr lang="en-US" dirty="0"/>
              <a:t>bability of </a:t>
            </a:r>
            <a:r>
              <a:rPr lang="en-US" b="1" dirty="0"/>
              <a:t>No Flood </a:t>
            </a:r>
            <a:r>
              <a:rPr lang="en-US" dirty="0"/>
              <a:t>in which case damages would be 0, or </a:t>
            </a:r>
            <a:r>
              <a:rPr lang="en-US" b="1" i="1" dirty="0">
                <a:latin typeface="Cambria"/>
                <a:cs typeface="Cambria"/>
              </a:rPr>
              <a:t>x</a:t>
            </a:r>
            <a:r>
              <a:rPr lang="en-US" b="1" i="1" baseline="-25000" dirty="0">
                <a:latin typeface="Cambria"/>
                <a:cs typeface="Cambria"/>
              </a:rPr>
              <a:t>NF,i </a:t>
            </a:r>
            <a:r>
              <a:rPr lang="en-US" dirty="0"/>
              <a:t>= 0</a:t>
            </a:r>
          </a:p>
          <a:p>
            <a:r>
              <a:rPr lang="en-US" dirty="0"/>
              <a:t>Thus, our calculation simplifies to:  </a:t>
            </a:r>
            <a:r>
              <a:rPr lang="en-US" b="1" i="1" dirty="0">
                <a:latin typeface="Cambria"/>
                <a:cs typeface="Cambria"/>
              </a:rPr>
              <a:t>E[x</a:t>
            </a:r>
            <a:r>
              <a:rPr lang="en-US" b="1" i="1" baseline="-25000" dirty="0">
                <a:latin typeface="Cambria"/>
                <a:cs typeface="Cambria"/>
              </a:rPr>
              <a:t>i </a:t>
            </a:r>
            <a:r>
              <a:rPr lang="en-US" b="1" i="1" dirty="0">
                <a:latin typeface="Cambria"/>
                <a:cs typeface="Cambria"/>
              </a:rPr>
              <a:t>] = x</a:t>
            </a:r>
            <a:r>
              <a:rPr lang="en-US" b="1" i="1" baseline="-25000" dirty="0">
                <a:latin typeface="Cambria"/>
                <a:cs typeface="Cambria"/>
              </a:rPr>
              <a:t>F,i</a:t>
            </a:r>
            <a:r>
              <a:rPr lang="en-US" b="1" i="1" dirty="0">
                <a:latin typeface="Cambria"/>
                <a:cs typeface="Cambria"/>
              </a:rPr>
              <a:t>*p</a:t>
            </a:r>
            <a:r>
              <a:rPr lang="en-US" b="1" i="1" baseline="-25000" dirty="0">
                <a:latin typeface="Cambria"/>
                <a:cs typeface="Cambria"/>
              </a:rPr>
              <a:t>F,i</a:t>
            </a:r>
            <a:r>
              <a:rPr lang="en-US" b="1" i="1" dirty="0">
                <a:latin typeface="Cambria"/>
                <a:cs typeface="Cambria"/>
              </a:rPr>
              <a:t> </a:t>
            </a:r>
            <a:r>
              <a:rPr lang="en-US" b="1" dirty="0"/>
              <a:t>  </a:t>
            </a:r>
            <a:r>
              <a:rPr lang="en-US" dirty="0">
                <a:latin typeface="Cambria"/>
                <a:cs typeface="Cambria"/>
              </a:rPr>
              <a:t>for </a:t>
            </a:r>
            <a:r>
              <a:rPr lang="en-US" dirty="0" err="1">
                <a:latin typeface="Cambria"/>
                <a:cs typeface="Cambria"/>
              </a:rPr>
              <a:t>i</a:t>
            </a:r>
            <a:r>
              <a:rPr lang="en-US" dirty="0">
                <a:latin typeface="Cambria"/>
                <a:cs typeface="Cambria"/>
              </a:rPr>
              <a:t>= 1, 2, </a:t>
            </a:r>
            <a:r>
              <a:rPr lang="mr-IN" dirty="0">
                <a:latin typeface="Cambria"/>
                <a:cs typeface="Cambria"/>
              </a:rPr>
              <a:t>…</a:t>
            </a:r>
            <a:r>
              <a:rPr lang="en-US" dirty="0">
                <a:latin typeface="Cambria"/>
                <a:cs typeface="Cambria"/>
              </a:rPr>
              <a:t>10</a:t>
            </a:r>
          </a:p>
        </p:txBody>
      </p:sp>
      <p:cxnSp>
        <p:nvCxnSpPr>
          <p:cNvPr id="6" name="Straight Connector 5"/>
          <p:cNvCxnSpPr/>
          <p:nvPr/>
        </p:nvCxnSpPr>
        <p:spPr>
          <a:xfrm>
            <a:off x="6701206" y="3300005"/>
            <a:ext cx="1610104" cy="0"/>
          </a:xfrm>
          <a:prstGeom prst="line">
            <a:avLst/>
          </a:prstGeom>
          <a:ln w="25400">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47821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29583</TotalTime>
  <Words>1573</Words>
  <Application>Microsoft Macintosh PowerPoint</Application>
  <PresentationFormat>Widescreen</PresentationFormat>
  <Paragraphs>139</Paragraphs>
  <Slides>11</Slides>
  <Notes>10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20" baseType="lpstr">
      <vt:lpstr>Arial</vt:lpstr>
      <vt:lpstr>Calibri</vt:lpstr>
      <vt:lpstr>Calibri Light</vt:lpstr>
      <vt:lpstr>Cambria</vt:lpstr>
      <vt:lpstr>Mangal</vt:lpstr>
      <vt:lpstr>Times</vt:lpstr>
      <vt:lpstr>Wingdings</vt:lpstr>
      <vt:lpstr>Office Theme</vt:lpstr>
      <vt:lpstr>Equation</vt:lpstr>
      <vt:lpstr>Sea Level Rise Impacts in Tacoma </vt:lpstr>
      <vt:lpstr>Sea Level Rise Scenarios for Decision-Making</vt:lpstr>
      <vt:lpstr>PowerPoint Presentation</vt:lpstr>
      <vt:lpstr>PowerPoint Presentation</vt:lpstr>
      <vt:lpstr>Future Antarctic Contributions to Sea Level Rise </vt:lpstr>
      <vt:lpstr>PowerPoint Presentation</vt:lpstr>
      <vt:lpstr>PowerPoint Presentation</vt:lpstr>
      <vt:lpstr>Part II. Tools for Analysis: What are the expected damage costs of flooding?  </vt:lpstr>
      <vt:lpstr>Part II. Tools for Analysis: What are the expected damage costs of flooding?  </vt:lpstr>
      <vt:lpstr>Part II. Tools for Analysis: Marginal Damage Curves </vt:lpstr>
      <vt:lpstr>Part IV. Tools for Analysis: How much to spend on adaptation to Sea Level Rise?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Aedin Wright</dc:creator>
  <cp:lastModifiedBy>Microsoft Office User</cp:lastModifiedBy>
  <cp:revision>182</cp:revision>
  <dcterms:created xsi:type="dcterms:W3CDTF">2017-05-23T15:36:41Z</dcterms:created>
  <dcterms:modified xsi:type="dcterms:W3CDTF">2019-06-10T19:09:08Z</dcterms:modified>
</cp:coreProperties>
</file>

<file path=docProps/thumbnail.jpeg>
</file>